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660" r:id="rId6"/>
  </p:sldMasterIdLst>
  <p:notesMasterIdLst>
    <p:notesMasterId r:id="rId37"/>
  </p:notesMasterIdLst>
  <p:sldIdLst>
    <p:sldId id="349" r:id="rId7"/>
    <p:sldId id="2147475513" r:id="rId8"/>
    <p:sldId id="2147475500" r:id="rId9"/>
    <p:sldId id="2147475543" r:id="rId10"/>
    <p:sldId id="2147475542" r:id="rId11"/>
    <p:sldId id="2147475545" r:id="rId12"/>
    <p:sldId id="2147475546" r:id="rId13"/>
    <p:sldId id="2147475547" r:id="rId14"/>
    <p:sldId id="2147475473" r:id="rId15"/>
    <p:sldId id="2147475548" r:id="rId16"/>
    <p:sldId id="2147475505" r:id="rId17"/>
    <p:sldId id="2147475476" r:id="rId18"/>
    <p:sldId id="2147475477" r:id="rId19"/>
    <p:sldId id="2147475549" r:id="rId20"/>
    <p:sldId id="2147475550" r:id="rId21"/>
    <p:sldId id="2147475507" r:id="rId22"/>
    <p:sldId id="2147475508" r:id="rId23"/>
    <p:sldId id="2147475509" r:id="rId24"/>
    <p:sldId id="2147475510" r:id="rId25"/>
    <p:sldId id="2147475551" r:id="rId26"/>
    <p:sldId id="2147475511" r:id="rId27"/>
    <p:sldId id="2147475512" r:id="rId28"/>
    <p:sldId id="2147475552" r:id="rId29"/>
    <p:sldId id="2147475521" r:id="rId30"/>
    <p:sldId id="2147475553" r:id="rId31"/>
    <p:sldId id="2147475516" r:id="rId32"/>
    <p:sldId id="2147475517" r:id="rId33"/>
    <p:sldId id="2147475518" r:id="rId34"/>
    <p:sldId id="2147475519" r:id="rId35"/>
    <p:sldId id="2147475520"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6B3F3D0-8871-4BF3-9515-18CCA8E7E23B}">
          <p14:sldIdLst>
            <p14:sldId id="349"/>
            <p14:sldId id="2147475513"/>
            <p14:sldId id="2147475500"/>
            <p14:sldId id="2147475543"/>
            <p14:sldId id="2147475542"/>
          </p14:sldIdLst>
        </p14:section>
        <p14:section name="Detailed Scheme Slides" id="{ABD1C6C1-4A88-414E-BBF7-18E440A3F539}">
          <p14:sldIdLst>
            <p14:sldId id="2147475545"/>
            <p14:sldId id="2147475546"/>
            <p14:sldId id="2147475547"/>
            <p14:sldId id="2147475473"/>
            <p14:sldId id="2147475548"/>
            <p14:sldId id="2147475505"/>
            <p14:sldId id="2147475476"/>
            <p14:sldId id="2147475477"/>
            <p14:sldId id="2147475549"/>
            <p14:sldId id="2147475550"/>
            <p14:sldId id="2147475507"/>
            <p14:sldId id="2147475508"/>
            <p14:sldId id="2147475509"/>
            <p14:sldId id="2147475510"/>
            <p14:sldId id="2147475551"/>
            <p14:sldId id="2147475511"/>
            <p14:sldId id="2147475512"/>
            <p14:sldId id="2147475552"/>
            <p14:sldId id="2147475521"/>
            <p14:sldId id="2147475553"/>
            <p14:sldId id="2147475516"/>
            <p14:sldId id="2147475517"/>
            <p14:sldId id="2147475518"/>
            <p14:sldId id="2147475519"/>
            <p14:sldId id="2147475520"/>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F54AA4-EB5B-418D-B2C1-C54DBD13AE13}" v="2" dt="2026-08-19T13:44:33.2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viewProps" Target="viewProps.xml"/><Relationship Id="rId21" Type="http://schemas.openxmlformats.org/officeDocument/2006/relationships/slide" Target="slides/slide15.xml"/><Relationship Id="rId34" Type="http://schemas.openxmlformats.org/officeDocument/2006/relationships/slide" Target="slides/slide28.xml"/><Relationship Id="rId42" Type="http://schemas.microsoft.com/office/2016/11/relationships/changesInfo" Target="changesInfos/changesInfo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microsoft.com/office/2015/10/relationships/revisionInfo" Target="revisionInfo.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yn BRAYLEY2 (DBT)" userId="S::robyn.brayley2@businessandtrade.gov.uk::5c23f744-51b0-45d1-94af-6f0a4631faa9" providerId="AD" clId="Web-{B4AAB7CE-D5A5-5AE8-2EF7-0827CD81E5BA}"/>
    <pc:docChg chg="modSection">
      <pc:chgData name="Robyn BRAYLEY2 (DBT)" userId="S::robyn.brayley2@businessandtrade.gov.uk::5c23f744-51b0-45d1-94af-6f0a4631faa9" providerId="AD" clId="Web-{B4AAB7CE-D5A5-5AE8-2EF7-0827CD81E5BA}" dt="2026-08-18T09:17:05.050" v="0"/>
      <pc:docMkLst>
        <pc:docMk/>
      </pc:docMkLst>
    </pc:docChg>
  </pc:docChgLst>
  <pc:docChgLst>
    <pc:chgData name="Marcus LYNN (DBT)" userId="S::marcus.lynn@businessandtrade.gov.uk::0d1efd9b-1ec3-46d7-bcf3-6d57d63528e3" providerId="AD" clId="Web-{E72765A2-F0E8-5DA2-6855-3B95984C4E5E}"/>
    <pc:docChg chg="addSld modSld sldOrd addSection delSection modSection">
      <pc:chgData name="Marcus LYNN (DBT)" userId="S::marcus.lynn@businessandtrade.gov.uk::0d1efd9b-1ec3-46d7-bcf3-6d57d63528e3" providerId="AD" clId="Web-{E72765A2-F0E8-5DA2-6855-3B95984C4E5E}" dt="2026-08-18T09:27:06.504" v="40"/>
      <pc:docMkLst>
        <pc:docMk/>
      </pc:docMkLst>
      <pc:sldChg chg="add">
        <pc:chgData name="Marcus LYNN (DBT)" userId="S::marcus.lynn@businessandtrade.gov.uk::0d1efd9b-1ec3-46d7-bcf3-6d57d63528e3" providerId="AD" clId="Web-{E72765A2-F0E8-5DA2-6855-3B95984C4E5E}" dt="2026-08-18T09:17:57.174" v="18"/>
        <pc:sldMkLst>
          <pc:docMk/>
          <pc:sldMk cId="3765924330" sldId="2147475473"/>
        </pc:sldMkLst>
      </pc:sldChg>
      <pc:sldChg chg="add">
        <pc:chgData name="Marcus LYNN (DBT)" userId="S::marcus.lynn@businessandtrade.gov.uk::0d1efd9b-1ec3-46d7-bcf3-6d57d63528e3" providerId="AD" clId="Web-{E72765A2-F0E8-5DA2-6855-3B95984C4E5E}" dt="2026-08-18T09:18:46.473" v="21"/>
        <pc:sldMkLst>
          <pc:docMk/>
          <pc:sldMk cId="1125911878" sldId="2147475476"/>
        </pc:sldMkLst>
      </pc:sldChg>
      <pc:sldChg chg="add">
        <pc:chgData name="Marcus LYNN (DBT)" userId="S::marcus.lynn@businessandtrade.gov.uk::0d1efd9b-1ec3-46d7-bcf3-6d57d63528e3" providerId="AD" clId="Web-{E72765A2-F0E8-5DA2-6855-3B95984C4E5E}" dt="2026-08-18T09:19:01.615" v="22"/>
        <pc:sldMkLst>
          <pc:docMk/>
          <pc:sldMk cId="2109502944" sldId="2147475477"/>
        </pc:sldMkLst>
      </pc:sldChg>
      <pc:sldChg chg="add">
        <pc:chgData name="Marcus LYNN (DBT)" userId="S::marcus.lynn@businessandtrade.gov.uk::0d1efd9b-1ec3-46d7-bcf3-6d57d63528e3" providerId="AD" clId="Web-{E72765A2-F0E8-5DA2-6855-3B95984C4E5E}" dt="2026-08-18T09:18:29.676" v="20"/>
        <pc:sldMkLst>
          <pc:docMk/>
          <pc:sldMk cId="3592238642" sldId="2147475505"/>
        </pc:sldMkLst>
      </pc:sldChg>
      <pc:sldChg chg="add">
        <pc:chgData name="Marcus LYNN (DBT)" userId="S::marcus.lynn@businessandtrade.gov.uk::0d1efd9b-1ec3-46d7-bcf3-6d57d63528e3" providerId="AD" clId="Web-{E72765A2-F0E8-5DA2-6855-3B95984C4E5E}" dt="2026-08-18T09:20:14.024" v="25"/>
        <pc:sldMkLst>
          <pc:docMk/>
          <pc:sldMk cId="553904519" sldId="2147475507"/>
        </pc:sldMkLst>
      </pc:sldChg>
      <pc:sldChg chg="add">
        <pc:chgData name="Marcus LYNN (DBT)" userId="S::marcus.lynn@businessandtrade.gov.uk::0d1efd9b-1ec3-46d7-bcf3-6d57d63528e3" providerId="AD" clId="Web-{E72765A2-F0E8-5DA2-6855-3B95984C4E5E}" dt="2026-08-18T09:20:29.963" v="26"/>
        <pc:sldMkLst>
          <pc:docMk/>
          <pc:sldMk cId="622363658" sldId="2147475508"/>
        </pc:sldMkLst>
      </pc:sldChg>
      <pc:sldChg chg="add">
        <pc:chgData name="Marcus LYNN (DBT)" userId="S::marcus.lynn@businessandtrade.gov.uk::0d1efd9b-1ec3-46d7-bcf3-6d57d63528e3" providerId="AD" clId="Web-{E72765A2-F0E8-5DA2-6855-3B95984C4E5E}" dt="2026-08-18T09:20:52.557" v="27"/>
        <pc:sldMkLst>
          <pc:docMk/>
          <pc:sldMk cId="3475608128" sldId="2147475509"/>
        </pc:sldMkLst>
      </pc:sldChg>
      <pc:sldChg chg="add">
        <pc:chgData name="Marcus LYNN (DBT)" userId="S::marcus.lynn@businessandtrade.gov.uk::0d1efd9b-1ec3-46d7-bcf3-6d57d63528e3" providerId="AD" clId="Web-{E72765A2-F0E8-5DA2-6855-3B95984C4E5E}" dt="2026-08-18T09:21:25.808" v="28"/>
        <pc:sldMkLst>
          <pc:docMk/>
          <pc:sldMk cId="2826554439" sldId="2147475510"/>
        </pc:sldMkLst>
      </pc:sldChg>
      <pc:sldChg chg="add">
        <pc:chgData name="Marcus LYNN (DBT)" userId="S::marcus.lynn@businessandtrade.gov.uk::0d1efd9b-1ec3-46d7-bcf3-6d57d63528e3" providerId="AD" clId="Web-{E72765A2-F0E8-5DA2-6855-3B95984C4E5E}" dt="2026-08-18T09:21:59.841" v="30"/>
        <pc:sldMkLst>
          <pc:docMk/>
          <pc:sldMk cId="3140611119" sldId="2147475511"/>
        </pc:sldMkLst>
      </pc:sldChg>
      <pc:sldChg chg="add">
        <pc:chgData name="Marcus LYNN (DBT)" userId="S::marcus.lynn@businessandtrade.gov.uk::0d1efd9b-1ec3-46d7-bcf3-6d57d63528e3" providerId="AD" clId="Web-{E72765A2-F0E8-5DA2-6855-3B95984C4E5E}" dt="2026-08-18T09:22:29.107" v="31"/>
        <pc:sldMkLst>
          <pc:docMk/>
          <pc:sldMk cId="909368741" sldId="2147475512"/>
        </pc:sldMkLst>
      </pc:sldChg>
      <pc:sldChg chg="add">
        <pc:chgData name="Marcus LYNN (DBT)" userId="S::marcus.lynn@businessandtrade.gov.uk::0d1efd9b-1ec3-46d7-bcf3-6d57d63528e3" providerId="AD" clId="Web-{E72765A2-F0E8-5DA2-6855-3B95984C4E5E}" dt="2026-08-18T09:25:04.408" v="35"/>
        <pc:sldMkLst>
          <pc:docMk/>
          <pc:sldMk cId="4102340236" sldId="2147475516"/>
        </pc:sldMkLst>
      </pc:sldChg>
      <pc:sldChg chg="add">
        <pc:chgData name="Marcus LYNN (DBT)" userId="S::marcus.lynn@businessandtrade.gov.uk::0d1efd9b-1ec3-46d7-bcf3-6d57d63528e3" providerId="AD" clId="Web-{E72765A2-F0E8-5DA2-6855-3B95984C4E5E}" dt="2026-08-18T09:25:16.908" v="36"/>
        <pc:sldMkLst>
          <pc:docMk/>
          <pc:sldMk cId="1304642224" sldId="2147475517"/>
        </pc:sldMkLst>
      </pc:sldChg>
      <pc:sldChg chg="add">
        <pc:chgData name="Marcus LYNN (DBT)" userId="S::marcus.lynn@businessandtrade.gov.uk::0d1efd9b-1ec3-46d7-bcf3-6d57d63528e3" providerId="AD" clId="Web-{E72765A2-F0E8-5DA2-6855-3B95984C4E5E}" dt="2026-08-18T09:25:46.987" v="38"/>
        <pc:sldMkLst>
          <pc:docMk/>
          <pc:sldMk cId="1527226733" sldId="2147475518"/>
        </pc:sldMkLst>
      </pc:sldChg>
      <pc:sldChg chg="add">
        <pc:chgData name="Marcus LYNN (DBT)" userId="S::marcus.lynn@businessandtrade.gov.uk::0d1efd9b-1ec3-46d7-bcf3-6d57d63528e3" providerId="AD" clId="Web-{E72765A2-F0E8-5DA2-6855-3B95984C4E5E}" dt="2026-08-18T09:26:07.675" v="39"/>
        <pc:sldMkLst>
          <pc:docMk/>
          <pc:sldMk cId="1592713031" sldId="2147475519"/>
        </pc:sldMkLst>
      </pc:sldChg>
      <pc:sldChg chg="add">
        <pc:chgData name="Marcus LYNN (DBT)" userId="S::marcus.lynn@businessandtrade.gov.uk::0d1efd9b-1ec3-46d7-bcf3-6d57d63528e3" providerId="AD" clId="Web-{E72765A2-F0E8-5DA2-6855-3B95984C4E5E}" dt="2026-08-18T09:27:06.504" v="40"/>
        <pc:sldMkLst>
          <pc:docMk/>
          <pc:sldMk cId="3869226765" sldId="2147475520"/>
        </pc:sldMkLst>
      </pc:sldChg>
      <pc:sldChg chg="add">
        <pc:chgData name="Marcus LYNN (DBT)" userId="S::marcus.lynn@businessandtrade.gov.uk::0d1efd9b-1ec3-46d7-bcf3-6d57d63528e3" providerId="AD" clId="Web-{E72765A2-F0E8-5DA2-6855-3B95984C4E5E}" dt="2026-08-18T09:23:18.171" v="33"/>
        <pc:sldMkLst>
          <pc:docMk/>
          <pc:sldMk cId="102563645" sldId="2147475521"/>
        </pc:sldMkLst>
      </pc:sldChg>
      <pc:sldChg chg="modSp ord">
        <pc:chgData name="Marcus LYNN (DBT)" userId="S::marcus.lynn@businessandtrade.gov.uk::0d1efd9b-1ec3-46d7-bcf3-6d57d63528e3" providerId="AD" clId="Web-{E72765A2-F0E8-5DA2-6855-3B95984C4E5E}" dt="2026-08-18T09:11:31.346" v="13"/>
        <pc:sldMkLst>
          <pc:docMk/>
          <pc:sldMk cId="0" sldId="2147475542"/>
        </pc:sldMkLst>
        <pc:spChg chg="mod">
          <ac:chgData name="Marcus LYNN (DBT)" userId="S::marcus.lynn@businessandtrade.gov.uk::0d1efd9b-1ec3-46d7-bcf3-6d57d63528e3" providerId="AD" clId="Web-{E72765A2-F0E8-5DA2-6855-3B95984C4E5E}" dt="2026-08-18T08:51:07.198" v="10" actId="20577"/>
          <ac:spMkLst>
            <pc:docMk/>
            <pc:sldMk cId="0" sldId="2147475542"/>
            <ac:spMk id="11" creationId="{00000000-0000-0000-0000-000000000000}"/>
          </ac:spMkLst>
        </pc:spChg>
      </pc:sldChg>
      <pc:sldChg chg="add">
        <pc:chgData name="Marcus LYNN (DBT)" userId="S::marcus.lynn@businessandtrade.gov.uk::0d1efd9b-1ec3-46d7-bcf3-6d57d63528e3" providerId="AD" clId="Web-{E72765A2-F0E8-5DA2-6855-3B95984C4E5E}" dt="2026-08-18T09:16:33.842" v="14"/>
        <pc:sldMkLst>
          <pc:docMk/>
          <pc:sldMk cId="1438765501" sldId="2147475545"/>
        </pc:sldMkLst>
      </pc:sldChg>
      <pc:sldChg chg="add">
        <pc:chgData name="Marcus LYNN (DBT)" userId="S::marcus.lynn@businessandtrade.gov.uk::0d1efd9b-1ec3-46d7-bcf3-6d57d63528e3" providerId="AD" clId="Web-{E72765A2-F0E8-5DA2-6855-3B95984C4E5E}" dt="2026-08-18T09:17:30.219" v="16"/>
        <pc:sldMkLst>
          <pc:docMk/>
          <pc:sldMk cId="3654465418" sldId="2147475546"/>
        </pc:sldMkLst>
      </pc:sldChg>
      <pc:sldChg chg="add">
        <pc:chgData name="Marcus LYNN (DBT)" userId="S::marcus.lynn@businessandtrade.gov.uk::0d1efd9b-1ec3-46d7-bcf3-6d57d63528e3" providerId="AD" clId="Web-{E72765A2-F0E8-5DA2-6855-3B95984C4E5E}" dt="2026-08-18T09:17:44.204" v="17"/>
        <pc:sldMkLst>
          <pc:docMk/>
          <pc:sldMk cId="3130635849" sldId="2147475547"/>
        </pc:sldMkLst>
      </pc:sldChg>
      <pc:sldChg chg="add">
        <pc:chgData name="Marcus LYNN (DBT)" userId="S::marcus.lynn@businessandtrade.gov.uk::0d1efd9b-1ec3-46d7-bcf3-6d57d63528e3" providerId="AD" clId="Web-{E72765A2-F0E8-5DA2-6855-3B95984C4E5E}" dt="2026-08-18T09:18:12.925" v="19"/>
        <pc:sldMkLst>
          <pc:docMk/>
          <pc:sldMk cId="3418928553" sldId="2147475548"/>
        </pc:sldMkLst>
      </pc:sldChg>
      <pc:sldChg chg="add">
        <pc:chgData name="Marcus LYNN (DBT)" userId="S::marcus.lynn@businessandtrade.gov.uk::0d1efd9b-1ec3-46d7-bcf3-6d57d63528e3" providerId="AD" clId="Web-{E72765A2-F0E8-5DA2-6855-3B95984C4E5E}" dt="2026-08-18T09:19:17.553" v="23"/>
        <pc:sldMkLst>
          <pc:docMk/>
          <pc:sldMk cId="4061966718" sldId="2147475549"/>
        </pc:sldMkLst>
      </pc:sldChg>
      <pc:sldChg chg="add">
        <pc:chgData name="Marcus LYNN (DBT)" userId="S::marcus.lynn@businessandtrade.gov.uk::0d1efd9b-1ec3-46d7-bcf3-6d57d63528e3" providerId="AD" clId="Web-{E72765A2-F0E8-5DA2-6855-3B95984C4E5E}" dt="2026-08-18T09:19:37.085" v="24"/>
        <pc:sldMkLst>
          <pc:docMk/>
          <pc:sldMk cId="3980950881" sldId="2147475550"/>
        </pc:sldMkLst>
      </pc:sldChg>
      <pc:sldChg chg="add">
        <pc:chgData name="Marcus LYNN (DBT)" userId="S::marcus.lynn@businessandtrade.gov.uk::0d1efd9b-1ec3-46d7-bcf3-6d57d63528e3" providerId="AD" clId="Web-{E72765A2-F0E8-5DA2-6855-3B95984C4E5E}" dt="2026-08-18T09:21:42.200" v="29"/>
        <pc:sldMkLst>
          <pc:docMk/>
          <pc:sldMk cId="4227546984" sldId="2147475551"/>
        </pc:sldMkLst>
      </pc:sldChg>
      <pc:sldChg chg="add">
        <pc:chgData name="Marcus LYNN (DBT)" userId="S::marcus.lynn@businessandtrade.gov.uk::0d1efd9b-1ec3-46d7-bcf3-6d57d63528e3" providerId="AD" clId="Web-{E72765A2-F0E8-5DA2-6855-3B95984C4E5E}" dt="2026-08-18T09:23:04.718" v="32"/>
        <pc:sldMkLst>
          <pc:docMk/>
          <pc:sldMk cId="1029020018" sldId="2147475552"/>
        </pc:sldMkLst>
      </pc:sldChg>
      <pc:sldChg chg="add">
        <pc:chgData name="Marcus LYNN (DBT)" userId="S::marcus.lynn@businessandtrade.gov.uk::0d1efd9b-1ec3-46d7-bcf3-6d57d63528e3" providerId="AD" clId="Web-{E72765A2-F0E8-5DA2-6855-3B95984C4E5E}" dt="2026-08-18T09:24:43.455" v="34"/>
        <pc:sldMkLst>
          <pc:docMk/>
          <pc:sldMk cId="2444976518" sldId="2147475553"/>
        </pc:sldMkLst>
      </pc:sldChg>
    </pc:docChg>
  </pc:docChgLst>
  <pc:docChgLst>
    <pc:chgData name="Calum MCCALLUM (DBT)" userId="6bc66e3d-0a00-441c-8133-95e098cdde5c" providerId="ADAL" clId="{17A56226-5423-4712-9B72-6693BE511124}"/>
    <pc:docChg chg="modSld">
      <pc:chgData name="Calum MCCALLUM (DBT)" userId="6bc66e3d-0a00-441c-8133-95e098cdde5c" providerId="ADAL" clId="{17A56226-5423-4712-9B72-6693BE511124}" dt="2026-08-19T13:44:33.258" v="1" actId="14100"/>
      <pc:docMkLst>
        <pc:docMk/>
      </pc:docMkLst>
      <pc:sldChg chg="modSp mod">
        <pc:chgData name="Calum MCCALLUM (DBT)" userId="6bc66e3d-0a00-441c-8133-95e098cdde5c" providerId="ADAL" clId="{17A56226-5423-4712-9B72-6693BE511124}" dt="2026-08-19T13:44:33.258" v="1" actId="14100"/>
        <pc:sldMkLst>
          <pc:docMk/>
          <pc:sldMk cId="331188221" sldId="2147475543"/>
        </pc:sldMkLst>
        <pc:spChg chg="mod">
          <ac:chgData name="Calum MCCALLUM (DBT)" userId="6bc66e3d-0a00-441c-8133-95e098cdde5c" providerId="ADAL" clId="{17A56226-5423-4712-9B72-6693BE511124}" dt="2026-08-19T13:44:33.258" v="1" actId="14100"/>
          <ac:spMkLst>
            <pc:docMk/>
            <pc:sldMk cId="331188221" sldId="2147475543"/>
            <ac:spMk id="899"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5A2963-5BB3-4673-ABE6-A4434BC2357F}" type="datetimeFigureOut">
              <a:rPr lang="en-GB" smtClean="0"/>
              <a:t>19/08/2026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84378C-C086-40A1-BD5C-B2E08A4CCA14}" type="slidenum">
              <a:rPr lang="en-GB" smtClean="0"/>
              <a:t>‹#›</a:t>
            </a:fld>
            <a:endParaRPr lang="en-GB"/>
          </a:p>
        </p:txBody>
      </p:sp>
    </p:spTree>
    <p:extLst>
      <p:ext uri="{BB962C8B-B14F-4D97-AF65-F5344CB8AC3E}">
        <p14:creationId xmlns:p14="http://schemas.microsoft.com/office/powerpoint/2010/main" val="1436094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9272DF-6B96-4CB8-8BB8-86DC787E1E1D}"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227772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09272DF-6B96-4CB8-8BB8-86DC787E1E1D}" type="slidenum">
              <a:rPr lang="en-GB" smtClean="0"/>
              <a:t>4</a:t>
            </a:fld>
            <a:endParaRPr lang="en-GB"/>
          </a:p>
        </p:txBody>
      </p:sp>
    </p:spTree>
    <p:extLst>
      <p:ext uri="{BB962C8B-B14F-4D97-AF65-F5344CB8AC3E}">
        <p14:creationId xmlns:p14="http://schemas.microsoft.com/office/powerpoint/2010/main" val="1167736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30EBF7-C314-4E2C-8559-49E0318495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15909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a:t>
            </a:r>
          </a:p>
        </p:txBody>
      </p:sp>
      <p:sp>
        <p:nvSpPr>
          <p:cNvPr id="4" name="Slide Number Placeholder 3"/>
          <p:cNvSpPr>
            <a:spLocks noGrp="1"/>
          </p:cNvSpPr>
          <p:nvPr>
            <p:ph type="sldNum" sz="quarter" idx="5"/>
          </p:nvPr>
        </p:nvSpPr>
        <p:spPr/>
        <p:txBody>
          <a:bodyPr/>
          <a:lstStyle/>
          <a:p>
            <a:fld id="{009272DF-6B96-4CB8-8BB8-86DC787E1E1D}" type="slidenum">
              <a:rPr lang="en-GB" smtClean="0"/>
              <a:t>16</a:t>
            </a:fld>
            <a:endParaRPr lang="en-GB"/>
          </a:p>
        </p:txBody>
      </p:sp>
    </p:spTree>
    <p:extLst>
      <p:ext uri="{BB962C8B-B14F-4D97-AF65-F5344CB8AC3E}">
        <p14:creationId xmlns:p14="http://schemas.microsoft.com/office/powerpoint/2010/main" val="9972266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09272DF-6B96-4CB8-8BB8-86DC787E1E1D}" type="slidenum">
              <a:rPr lang="en-GB" smtClean="0"/>
              <a:t>30</a:t>
            </a:fld>
            <a:endParaRPr lang="en-GB"/>
          </a:p>
        </p:txBody>
      </p:sp>
    </p:spTree>
    <p:extLst>
      <p:ext uri="{BB962C8B-B14F-4D97-AF65-F5344CB8AC3E}">
        <p14:creationId xmlns:p14="http://schemas.microsoft.com/office/powerpoint/2010/main" val="13785486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Master" Target="../slideMasters/slideMaster2.xml"/><Relationship Id="rId5" Type="http://schemas.openxmlformats.org/officeDocument/2006/relationships/image" Target="../media/image11.jpeg"/><Relationship Id="rId4" Type="http://schemas.openxmlformats.org/officeDocument/2006/relationships/image" Target="../media/image10.jpe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CF0FA-2C1D-6662-BC58-D343E13D873C}"/>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B829D879-D496-8F6D-D754-0D0ED946D85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60863654-6101-63D8-57E9-D72C4CE79B20}"/>
              </a:ext>
            </a:extLst>
          </p:cNvPr>
          <p:cNvSpPr>
            <a:spLocks noGrp="1"/>
          </p:cNvSpPr>
          <p:nvPr>
            <p:ph type="dt" sz="half" idx="10"/>
          </p:nvPr>
        </p:nvSpPr>
        <p:spPr/>
        <p:txBody>
          <a:bodyPr/>
          <a:lstStyle/>
          <a:p>
            <a:fld id="{598993BB-22DA-4771-9680-2C9E9B115E0F}" type="datetimeFigureOut">
              <a:rPr lang="en-GB" smtClean="0"/>
              <a:t>19/08/2026</a:t>
            </a:fld>
            <a:endParaRPr lang="en-GB"/>
          </a:p>
        </p:txBody>
      </p:sp>
      <p:sp>
        <p:nvSpPr>
          <p:cNvPr id="5" name="Footer Placeholder 4">
            <a:extLst>
              <a:ext uri="{FF2B5EF4-FFF2-40B4-BE49-F238E27FC236}">
                <a16:creationId xmlns:a16="http://schemas.microsoft.com/office/drawing/2014/main" id="{E8981714-3CD3-191A-ABD2-4EC91C7C07C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3AED081-0B8F-B9F8-A436-ABAA71F11205}"/>
              </a:ext>
            </a:extLst>
          </p:cNvPr>
          <p:cNvSpPr>
            <a:spLocks noGrp="1"/>
          </p:cNvSpPr>
          <p:nvPr>
            <p:ph type="sldNum" sz="quarter" idx="12"/>
          </p:nvPr>
        </p:nvSpPr>
        <p:spPr/>
        <p:txBody>
          <a:bodyPr/>
          <a:lstStyle/>
          <a:p>
            <a:fld id="{42F0666E-3592-400C-8AA6-54938EB07719}" type="slidenum">
              <a:rPr lang="en-GB" smtClean="0"/>
              <a:t>‹#›</a:t>
            </a:fld>
            <a:endParaRPr lang="en-GB"/>
          </a:p>
        </p:txBody>
      </p:sp>
    </p:spTree>
    <p:extLst>
      <p:ext uri="{BB962C8B-B14F-4D97-AF65-F5344CB8AC3E}">
        <p14:creationId xmlns:p14="http://schemas.microsoft.com/office/powerpoint/2010/main" val="37420042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C782A-053C-4DEE-9B6E-CBE6D75A53DA}"/>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DF3E027E-8213-793D-5F53-0A186073822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F607865-747E-EBBA-2626-A4983D0187A7}"/>
              </a:ext>
            </a:extLst>
          </p:cNvPr>
          <p:cNvSpPr>
            <a:spLocks noGrp="1"/>
          </p:cNvSpPr>
          <p:nvPr>
            <p:ph type="dt" sz="half" idx="10"/>
          </p:nvPr>
        </p:nvSpPr>
        <p:spPr/>
        <p:txBody>
          <a:bodyPr/>
          <a:lstStyle/>
          <a:p>
            <a:fld id="{598993BB-22DA-4771-9680-2C9E9B115E0F}" type="datetimeFigureOut">
              <a:rPr lang="en-GB" smtClean="0"/>
              <a:t>19/08/2026</a:t>
            </a:fld>
            <a:endParaRPr lang="en-GB"/>
          </a:p>
        </p:txBody>
      </p:sp>
      <p:sp>
        <p:nvSpPr>
          <p:cNvPr id="5" name="Footer Placeholder 4">
            <a:extLst>
              <a:ext uri="{FF2B5EF4-FFF2-40B4-BE49-F238E27FC236}">
                <a16:creationId xmlns:a16="http://schemas.microsoft.com/office/drawing/2014/main" id="{C70812E1-39FB-7FE0-88B8-1B90EE94B11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F7AEF95-4D65-EB21-5A61-4CA123C26B72}"/>
              </a:ext>
            </a:extLst>
          </p:cNvPr>
          <p:cNvSpPr>
            <a:spLocks noGrp="1"/>
          </p:cNvSpPr>
          <p:nvPr>
            <p:ph type="sldNum" sz="quarter" idx="12"/>
          </p:nvPr>
        </p:nvSpPr>
        <p:spPr/>
        <p:txBody>
          <a:bodyPr/>
          <a:lstStyle/>
          <a:p>
            <a:fld id="{42F0666E-3592-400C-8AA6-54938EB07719}" type="slidenum">
              <a:rPr lang="en-GB" smtClean="0"/>
              <a:t>‹#›</a:t>
            </a:fld>
            <a:endParaRPr lang="en-GB"/>
          </a:p>
        </p:txBody>
      </p:sp>
    </p:spTree>
    <p:extLst>
      <p:ext uri="{BB962C8B-B14F-4D97-AF65-F5344CB8AC3E}">
        <p14:creationId xmlns:p14="http://schemas.microsoft.com/office/powerpoint/2010/main" val="20684899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DDC167F-0853-FA4C-0F63-B90CCFCE856E}"/>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8D7EECC2-B5EE-724F-3F93-AFF05025BAB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09FAE15-55F2-767F-3F1F-A8660EC04DAC}"/>
              </a:ext>
            </a:extLst>
          </p:cNvPr>
          <p:cNvSpPr>
            <a:spLocks noGrp="1"/>
          </p:cNvSpPr>
          <p:nvPr>
            <p:ph type="dt" sz="half" idx="10"/>
          </p:nvPr>
        </p:nvSpPr>
        <p:spPr/>
        <p:txBody>
          <a:bodyPr/>
          <a:lstStyle/>
          <a:p>
            <a:fld id="{598993BB-22DA-4771-9680-2C9E9B115E0F}" type="datetimeFigureOut">
              <a:rPr lang="en-GB" smtClean="0"/>
              <a:t>19/08/2026</a:t>
            </a:fld>
            <a:endParaRPr lang="en-GB"/>
          </a:p>
        </p:txBody>
      </p:sp>
      <p:sp>
        <p:nvSpPr>
          <p:cNvPr id="5" name="Footer Placeholder 4">
            <a:extLst>
              <a:ext uri="{FF2B5EF4-FFF2-40B4-BE49-F238E27FC236}">
                <a16:creationId xmlns:a16="http://schemas.microsoft.com/office/drawing/2014/main" id="{E12B9AB4-39A0-B487-11B9-1A68397491A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FE1B0EF-D676-8061-3D75-99B2210E7DC6}"/>
              </a:ext>
            </a:extLst>
          </p:cNvPr>
          <p:cNvSpPr>
            <a:spLocks noGrp="1"/>
          </p:cNvSpPr>
          <p:nvPr>
            <p:ph type="sldNum" sz="quarter" idx="12"/>
          </p:nvPr>
        </p:nvSpPr>
        <p:spPr/>
        <p:txBody>
          <a:bodyPr/>
          <a:lstStyle/>
          <a:p>
            <a:fld id="{42F0666E-3592-400C-8AA6-54938EB07719}" type="slidenum">
              <a:rPr lang="en-GB" smtClean="0"/>
              <a:t>‹#›</a:t>
            </a:fld>
            <a:endParaRPr lang="en-GB"/>
          </a:p>
        </p:txBody>
      </p:sp>
    </p:spTree>
    <p:extLst>
      <p:ext uri="{BB962C8B-B14F-4D97-AF65-F5344CB8AC3E}">
        <p14:creationId xmlns:p14="http://schemas.microsoft.com/office/powerpoint/2010/main" val="9950076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1A">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A68257A0-D787-0789-1200-5D6BB77A4AE0}"/>
              </a:ext>
            </a:extLst>
          </p:cNvPr>
          <p:cNvPicPr>
            <a:picLocks noChangeAspect="1"/>
          </p:cNvPicPr>
          <p:nvPr userDrawn="1"/>
        </p:nvPicPr>
        <p:blipFill>
          <a:blip r:embed="rId2"/>
          <a:srcRect l="12320" r="12320"/>
          <a:stretch/>
        </p:blipFill>
        <p:spPr>
          <a:xfrm flipH="1">
            <a:off x="2933663" y="-31192"/>
            <a:ext cx="9258338" cy="6909831"/>
          </a:xfrm>
          <a:prstGeom prst="rect">
            <a:avLst/>
          </a:prstGeom>
        </p:spPr>
      </p:pic>
      <p:sp>
        <p:nvSpPr>
          <p:cNvPr id="9" name="Google Shape;124;p24">
            <a:extLst>
              <a:ext uri="{FF2B5EF4-FFF2-40B4-BE49-F238E27FC236}">
                <a16:creationId xmlns:a16="http://schemas.microsoft.com/office/drawing/2014/main" id="{FE241B5E-D793-B37B-F0BC-F11977A17252}"/>
              </a:ext>
            </a:extLst>
          </p:cNvPr>
          <p:cNvSpPr/>
          <p:nvPr userDrawn="1"/>
        </p:nvSpPr>
        <p:spPr>
          <a:xfrm rot="5400000">
            <a:off x="1706825" y="733365"/>
            <a:ext cx="4478400" cy="6702000"/>
          </a:xfrm>
          <a:prstGeom prst="rect">
            <a:avLst/>
          </a:prstGeom>
          <a:solidFill>
            <a:schemeClr val="accent1"/>
          </a:solidFill>
          <a:ln>
            <a:noFill/>
          </a:ln>
        </p:spPr>
        <p:txBody>
          <a:bodyPr spcFirstLastPara="1" wrap="square" lIns="91426" tIns="91426" rIns="91426" bIns="91426" anchor="ctr" anchorCtr="0">
            <a:noAutofit/>
          </a:bodyPr>
          <a:lstStyle/>
          <a:p>
            <a:pPr marL="0" lvl="0" indent="0" algn="l" rtl="0">
              <a:spcBef>
                <a:spcPts val="0"/>
              </a:spcBef>
              <a:spcAft>
                <a:spcPts val="0"/>
              </a:spcAft>
              <a:buNone/>
            </a:pPr>
            <a:endParaRPr sz="1801"/>
          </a:p>
        </p:txBody>
      </p:sp>
      <p:sp>
        <p:nvSpPr>
          <p:cNvPr id="2" name="Title 1">
            <a:extLst>
              <a:ext uri="{FF2B5EF4-FFF2-40B4-BE49-F238E27FC236}">
                <a16:creationId xmlns:a16="http://schemas.microsoft.com/office/drawing/2014/main" id="{63F48DC6-8C9A-7041-4D5A-8494D0BF79D7}"/>
              </a:ext>
            </a:extLst>
          </p:cNvPr>
          <p:cNvSpPr>
            <a:spLocks noGrp="1"/>
          </p:cNvSpPr>
          <p:nvPr>
            <p:ph type="ctrTitle"/>
          </p:nvPr>
        </p:nvSpPr>
        <p:spPr>
          <a:xfrm>
            <a:off x="808382" y="2126355"/>
            <a:ext cx="6278219" cy="3289853"/>
          </a:xfrm>
          <a:prstGeom prst="rect">
            <a:avLst/>
          </a:prstGeom>
        </p:spPr>
        <p:txBody>
          <a:bodyPr anchor="b">
            <a:normAutofit/>
          </a:bodyPr>
          <a:lstStyle>
            <a:lvl1pPr algn="l">
              <a:defRPr sz="5401" b="1">
                <a:solidFill>
                  <a:schemeClr val="bg1"/>
                </a:solidFill>
                <a:latin typeface="Arial" panose="020B0604020202020204" pitchFamily="34" charset="0"/>
                <a:ea typeface="Helvetica Neue" panose="02000503000000020004" pitchFamily="2" charset="0"/>
                <a:cs typeface="Arial" panose="020B0604020202020204" pitchFamily="34" charset="0"/>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1682C907-2B3B-23AA-FCEB-330370E43A14}"/>
              </a:ext>
            </a:extLst>
          </p:cNvPr>
          <p:cNvSpPr>
            <a:spLocks noGrp="1"/>
          </p:cNvSpPr>
          <p:nvPr>
            <p:ph type="subTitle" idx="1"/>
          </p:nvPr>
        </p:nvSpPr>
        <p:spPr>
          <a:xfrm>
            <a:off x="808382" y="5545417"/>
            <a:ext cx="6278219" cy="477078"/>
          </a:xfrm>
          <a:prstGeom prst="rect">
            <a:avLst/>
          </a:prstGeom>
        </p:spPr>
        <p:txBody>
          <a:bodyPr/>
          <a:lstStyle>
            <a:lvl1pPr marL="0" indent="0" algn="l">
              <a:buNone/>
              <a:defRPr sz="2400">
                <a:solidFill>
                  <a:schemeClr val="bg1"/>
                </a:solidFill>
                <a:latin typeface="Arial" panose="020B0604020202020204" pitchFamily="34" charset="0"/>
                <a:ea typeface="Helvetica Neue" panose="02000503000000020004" pitchFamily="2" charset="0"/>
                <a:cs typeface="Arial" panose="020B0604020202020204" pitchFamily="34" charset="0"/>
              </a:defRPr>
            </a:lvl1pPr>
            <a:lvl2pPr marL="457206" indent="0" algn="ctr">
              <a:buNone/>
              <a:defRPr sz="2000"/>
            </a:lvl2pPr>
            <a:lvl3pPr marL="914411" indent="0" algn="ctr">
              <a:buNone/>
              <a:defRPr sz="1801"/>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GB"/>
              <a:t>Click to edit Master subtitle style</a:t>
            </a:r>
            <a:endParaRPr lang="en-US"/>
          </a:p>
        </p:txBody>
      </p:sp>
      <p:sp>
        <p:nvSpPr>
          <p:cNvPr id="10" name="Google Shape;127;p24">
            <a:extLst>
              <a:ext uri="{FF2B5EF4-FFF2-40B4-BE49-F238E27FC236}">
                <a16:creationId xmlns:a16="http://schemas.microsoft.com/office/drawing/2014/main" id="{3FF0DCDA-47BC-D937-115A-05632BC3BFF1}"/>
              </a:ext>
            </a:extLst>
          </p:cNvPr>
          <p:cNvSpPr/>
          <p:nvPr userDrawn="1"/>
        </p:nvSpPr>
        <p:spPr>
          <a:xfrm rot="-5400000" flipH="1">
            <a:off x="9805401" y="3936965"/>
            <a:ext cx="4478400" cy="294800"/>
          </a:xfrm>
          <a:prstGeom prst="rect">
            <a:avLst/>
          </a:prstGeom>
          <a:solidFill>
            <a:schemeClr val="accent1"/>
          </a:solidFill>
          <a:ln>
            <a:noFill/>
          </a:ln>
        </p:spPr>
        <p:txBody>
          <a:bodyPr spcFirstLastPara="1" wrap="square" lIns="91426" tIns="91426" rIns="91426" bIns="91426" anchor="ctr" anchorCtr="0">
            <a:noAutofit/>
          </a:bodyPr>
          <a:lstStyle/>
          <a:p>
            <a:pPr marL="0" lvl="0" indent="0" algn="l" rtl="0">
              <a:spcBef>
                <a:spcPts val="0"/>
              </a:spcBef>
              <a:spcAft>
                <a:spcPts val="0"/>
              </a:spcAft>
              <a:buNone/>
            </a:pPr>
            <a:endParaRPr sz="1801">
              <a:solidFill>
                <a:schemeClr val="accent1">
                  <a:lumMod val="20000"/>
                  <a:lumOff val="80000"/>
                </a:schemeClr>
              </a:solidFill>
            </a:endParaRPr>
          </a:p>
        </p:txBody>
      </p:sp>
      <p:pic>
        <p:nvPicPr>
          <p:cNvPr id="4" name="Picture 3">
            <a:extLst>
              <a:ext uri="{FF2B5EF4-FFF2-40B4-BE49-F238E27FC236}">
                <a16:creationId xmlns:a16="http://schemas.microsoft.com/office/drawing/2014/main" id="{9BDEB56E-9167-FB2D-441B-F76F3C23B6D5}"/>
              </a:ext>
            </a:extLst>
          </p:cNvPr>
          <p:cNvPicPr>
            <a:picLocks noChangeAspect="1"/>
          </p:cNvPicPr>
          <p:nvPr userDrawn="1"/>
        </p:nvPicPr>
        <p:blipFill>
          <a:blip r:embed="rId3"/>
          <a:srcRect/>
          <a:stretch/>
        </p:blipFill>
        <p:spPr>
          <a:xfrm>
            <a:off x="283401" y="152400"/>
            <a:ext cx="2505131" cy="1616347"/>
          </a:xfrm>
          <a:prstGeom prst="rect">
            <a:avLst/>
          </a:prstGeom>
        </p:spPr>
      </p:pic>
    </p:spTree>
    <p:extLst>
      <p:ext uri="{BB962C8B-B14F-4D97-AF65-F5344CB8AC3E}">
        <p14:creationId xmlns:p14="http://schemas.microsoft.com/office/powerpoint/2010/main" val="7148288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1B">
    <p:spTree>
      <p:nvGrpSpPr>
        <p:cNvPr id="1" name=""/>
        <p:cNvGrpSpPr/>
        <p:nvPr/>
      </p:nvGrpSpPr>
      <p:grpSpPr>
        <a:xfrm>
          <a:off x="0" y="0"/>
          <a:ext cx="0" cy="0"/>
          <a:chOff x="0" y="0"/>
          <a:chExt cx="0" cy="0"/>
        </a:xfrm>
      </p:grpSpPr>
      <p:pic>
        <p:nvPicPr>
          <p:cNvPr id="12" name="Picture Placeholder 5">
            <a:extLst>
              <a:ext uri="{FF2B5EF4-FFF2-40B4-BE49-F238E27FC236}">
                <a16:creationId xmlns:a16="http://schemas.microsoft.com/office/drawing/2014/main" id="{D9916667-CF06-ADEB-CC55-CDBDAAAEC8B5}"/>
              </a:ext>
            </a:extLst>
          </p:cNvPr>
          <p:cNvPicPr>
            <a:picLocks noChangeAspect="1"/>
          </p:cNvPicPr>
          <p:nvPr userDrawn="1"/>
        </p:nvPicPr>
        <p:blipFill>
          <a:blip r:embed="rId2"/>
          <a:srcRect l="6" r="6"/>
          <a:stretch/>
        </p:blipFill>
        <p:spPr>
          <a:xfrm>
            <a:off x="0" y="0"/>
            <a:ext cx="12192000" cy="6858000"/>
          </a:xfrm>
          <a:prstGeom prst="rect">
            <a:avLst/>
          </a:prstGeom>
        </p:spPr>
      </p:pic>
      <p:sp>
        <p:nvSpPr>
          <p:cNvPr id="8" name="Rectangle 7">
            <a:extLst>
              <a:ext uri="{FF2B5EF4-FFF2-40B4-BE49-F238E27FC236}">
                <a16:creationId xmlns:a16="http://schemas.microsoft.com/office/drawing/2014/main" id="{9DD80929-5C61-9BED-CA41-41B2226CB294}"/>
              </a:ext>
            </a:extLst>
          </p:cNvPr>
          <p:cNvSpPr/>
          <p:nvPr userDrawn="1"/>
        </p:nvSpPr>
        <p:spPr>
          <a:xfrm>
            <a:off x="361" y="0"/>
            <a:ext cx="5576341" cy="6858000"/>
          </a:xfrm>
          <a:prstGeom prst="rect">
            <a:avLst/>
          </a:prstGeom>
          <a:gradFill>
            <a:gsLst>
              <a:gs pos="52000">
                <a:srgbClr val="002060">
                  <a:alpha val="0"/>
                </a:srgbClr>
              </a:gs>
              <a:gs pos="0">
                <a:srgbClr val="002060"/>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1"/>
          </a:p>
        </p:txBody>
      </p:sp>
      <p:sp>
        <p:nvSpPr>
          <p:cNvPr id="10" name="Google Shape;127;p24">
            <a:extLst>
              <a:ext uri="{FF2B5EF4-FFF2-40B4-BE49-F238E27FC236}">
                <a16:creationId xmlns:a16="http://schemas.microsoft.com/office/drawing/2014/main" id="{3FF0DCDA-47BC-D937-115A-05632BC3BFF1}"/>
              </a:ext>
            </a:extLst>
          </p:cNvPr>
          <p:cNvSpPr/>
          <p:nvPr userDrawn="1"/>
        </p:nvSpPr>
        <p:spPr>
          <a:xfrm rot="-5400000" flipH="1">
            <a:off x="9805401" y="3936965"/>
            <a:ext cx="4478400" cy="294800"/>
          </a:xfrm>
          <a:prstGeom prst="rect">
            <a:avLst/>
          </a:prstGeom>
          <a:solidFill>
            <a:schemeClr val="tx1"/>
          </a:solidFill>
          <a:ln>
            <a:noFill/>
          </a:ln>
        </p:spPr>
        <p:txBody>
          <a:bodyPr spcFirstLastPara="1" wrap="square" lIns="91426" tIns="91426" rIns="91426" bIns="91426" anchor="ctr" anchorCtr="0">
            <a:noAutofit/>
          </a:bodyPr>
          <a:lstStyle/>
          <a:p>
            <a:pPr marL="0" lvl="0" indent="0" algn="l" rtl="0">
              <a:spcBef>
                <a:spcPts val="0"/>
              </a:spcBef>
              <a:spcAft>
                <a:spcPts val="0"/>
              </a:spcAft>
              <a:buNone/>
            </a:pPr>
            <a:endParaRPr sz="1801">
              <a:solidFill>
                <a:schemeClr val="accent1">
                  <a:lumMod val="20000"/>
                  <a:lumOff val="80000"/>
                </a:schemeClr>
              </a:solidFill>
            </a:endParaRPr>
          </a:p>
        </p:txBody>
      </p:sp>
      <p:pic>
        <p:nvPicPr>
          <p:cNvPr id="7" name="Picture 6">
            <a:extLst>
              <a:ext uri="{FF2B5EF4-FFF2-40B4-BE49-F238E27FC236}">
                <a16:creationId xmlns:a16="http://schemas.microsoft.com/office/drawing/2014/main" id="{048D2FE6-E809-861E-4C42-39C58988E5D0}"/>
              </a:ext>
            </a:extLst>
          </p:cNvPr>
          <p:cNvPicPr>
            <a:picLocks noChangeAspect="1"/>
          </p:cNvPicPr>
          <p:nvPr userDrawn="1"/>
        </p:nvPicPr>
        <p:blipFill>
          <a:blip r:embed="rId3"/>
          <a:srcRect/>
          <a:stretch/>
        </p:blipFill>
        <p:spPr>
          <a:xfrm>
            <a:off x="283401" y="153731"/>
            <a:ext cx="2505131" cy="1613684"/>
          </a:xfrm>
          <a:prstGeom prst="rect">
            <a:avLst/>
          </a:prstGeom>
        </p:spPr>
      </p:pic>
      <p:sp>
        <p:nvSpPr>
          <p:cNvPr id="5" name="Google Shape;124;p24">
            <a:extLst>
              <a:ext uri="{FF2B5EF4-FFF2-40B4-BE49-F238E27FC236}">
                <a16:creationId xmlns:a16="http://schemas.microsoft.com/office/drawing/2014/main" id="{B0125F93-C368-A219-9D50-430DA1BCC9FB}"/>
              </a:ext>
            </a:extLst>
          </p:cNvPr>
          <p:cNvSpPr/>
          <p:nvPr userDrawn="1"/>
        </p:nvSpPr>
        <p:spPr>
          <a:xfrm rot="5400000">
            <a:off x="1706825" y="733365"/>
            <a:ext cx="4478400" cy="6702000"/>
          </a:xfrm>
          <a:prstGeom prst="rect">
            <a:avLst/>
          </a:prstGeom>
          <a:solidFill>
            <a:schemeClr val="bg1"/>
          </a:solidFill>
          <a:ln>
            <a:noFill/>
          </a:ln>
        </p:spPr>
        <p:txBody>
          <a:bodyPr spcFirstLastPara="1" wrap="square" lIns="91426" tIns="91426" rIns="91426" bIns="91426" anchor="ctr" anchorCtr="0">
            <a:noAutofit/>
          </a:bodyPr>
          <a:lstStyle/>
          <a:p>
            <a:pPr marL="0" lvl="0" indent="0" algn="l" rtl="0">
              <a:spcBef>
                <a:spcPts val="0"/>
              </a:spcBef>
              <a:spcAft>
                <a:spcPts val="0"/>
              </a:spcAft>
              <a:buNone/>
            </a:pPr>
            <a:endParaRPr sz="1801"/>
          </a:p>
        </p:txBody>
      </p:sp>
      <p:sp>
        <p:nvSpPr>
          <p:cNvPr id="6" name="Title 1">
            <a:extLst>
              <a:ext uri="{FF2B5EF4-FFF2-40B4-BE49-F238E27FC236}">
                <a16:creationId xmlns:a16="http://schemas.microsoft.com/office/drawing/2014/main" id="{E53FAF98-F7E2-FA6D-6BC4-69B83599CDCE}"/>
              </a:ext>
            </a:extLst>
          </p:cNvPr>
          <p:cNvSpPr>
            <a:spLocks noGrp="1"/>
          </p:cNvSpPr>
          <p:nvPr>
            <p:ph type="ctrTitle"/>
          </p:nvPr>
        </p:nvSpPr>
        <p:spPr>
          <a:xfrm>
            <a:off x="808382" y="2126355"/>
            <a:ext cx="6278219" cy="3289853"/>
          </a:xfrm>
          <a:prstGeom prst="rect">
            <a:avLst/>
          </a:prstGeom>
        </p:spPr>
        <p:txBody>
          <a:bodyPr anchor="b">
            <a:normAutofit/>
          </a:bodyPr>
          <a:lstStyle>
            <a:lvl1pPr algn="l">
              <a:defRPr sz="5401" b="1">
                <a:solidFill>
                  <a:schemeClr val="tx1"/>
                </a:solidFill>
                <a:latin typeface="Arial" panose="020B0604020202020204" pitchFamily="34" charset="0"/>
                <a:ea typeface="Helvetica Neue" panose="02000503000000020004" pitchFamily="2" charset="0"/>
                <a:cs typeface="Arial" panose="020B0604020202020204" pitchFamily="34" charset="0"/>
              </a:defRPr>
            </a:lvl1pPr>
          </a:lstStyle>
          <a:p>
            <a:r>
              <a:rPr lang="en-GB"/>
              <a:t>Click to edit Master title style</a:t>
            </a:r>
            <a:endParaRPr lang="en-US"/>
          </a:p>
        </p:txBody>
      </p:sp>
      <p:sp>
        <p:nvSpPr>
          <p:cNvPr id="11" name="Subtitle 2">
            <a:extLst>
              <a:ext uri="{FF2B5EF4-FFF2-40B4-BE49-F238E27FC236}">
                <a16:creationId xmlns:a16="http://schemas.microsoft.com/office/drawing/2014/main" id="{A97A6FBA-C513-CF37-32B7-8D2B27A00446}"/>
              </a:ext>
            </a:extLst>
          </p:cNvPr>
          <p:cNvSpPr>
            <a:spLocks noGrp="1"/>
          </p:cNvSpPr>
          <p:nvPr>
            <p:ph type="subTitle" idx="1"/>
          </p:nvPr>
        </p:nvSpPr>
        <p:spPr>
          <a:xfrm>
            <a:off x="808382" y="5545417"/>
            <a:ext cx="6278219" cy="477078"/>
          </a:xfrm>
          <a:prstGeom prst="rect">
            <a:avLst/>
          </a:prstGeom>
        </p:spPr>
        <p:txBody>
          <a:bodyPr/>
          <a:lstStyle>
            <a:lvl1pPr marL="0" indent="0" algn="l">
              <a:buNone/>
              <a:defRPr sz="2400">
                <a:solidFill>
                  <a:schemeClr val="tx1"/>
                </a:solidFill>
                <a:latin typeface="Arial" panose="020B0604020202020204" pitchFamily="34" charset="0"/>
                <a:ea typeface="Helvetica Neue" panose="02000503000000020004" pitchFamily="2" charset="0"/>
                <a:cs typeface="Arial" panose="020B0604020202020204" pitchFamily="34" charset="0"/>
              </a:defRPr>
            </a:lvl1pPr>
            <a:lvl2pPr marL="457206" indent="0" algn="ctr">
              <a:buNone/>
              <a:defRPr sz="2000"/>
            </a:lvl2pPr>
            <a:lvl3pPr marL="914411" indent="0" algn="ctr">
              <a:buNone/>
              <a:defRPr sz="1801"/>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4132587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2A">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A68257A0-D787-0789-1200-5D6BB77A4AE0}"/>
              </a:ext>
            </a:extLst>
          </p:cNvPr>
          <p:cNvPicPr>
            <a:picLocks noChangeAspect="1"/>
          </p:cNvPicPr>
          <p:nvPr userDrawn="1"/>
        </p:nvPicPr>
        <p:blipFill>
          <a:blip r:embed="rId2"/>
          <a:srcRect l="5337" r="5337"/>
          <a:stretch/>
        </p:blipFill>
        <p:spPr>
          <a:xfrm flipH="1">
            <a:off x="2933663" y="-31192"/>
            <a:ext cx="9258338" cy="6909831"/>
          </a:xfrm>
          <a:prstGeom prst="rect">
            <a:avLst/>
          </a:prstGeom>
        </p:spPr>
      </p:pic>
      <p:sp>
        <p:nvSpPr>
          <p:cNvPr id="9" name="Google Shape;124;p24">
            <a:extLst>
              <a:ext uri="{FF2B5EF4-FFF2-40B4-BE49-F238E27FC236}">
                <a16:creationId xmlns:a16="http://schemas.microsoft.com/office/drawing/2014/main" id="{FE241B5E-D793-B37B-F0BC-F11977A17252}"/>
              </a:ext>
            </a:extLst>
          </p:cNvPr>
          <p:cNvSpPr/>
          <p:nvPr userDrawn="1"/>
        </p:nvSpPr>
        <p:spPr>
          <a:xfrm rot="5400000">
            <a:off x="1706825" y="733365"/>
            <a:ext cx="4478400" cy="6702000"/>
          </a:xfrm>
          <a:prstGeom prst="rect">
            <a:avLst/>
          </a:prstGeom>
          <a:solidFill>
            <a:schemeClr val="accent1"/>
          </a:solidFill>
          <a:ln>
            <a:noFill/>
          </a:ln>
        </p:spPr>
        <p:txBody>
          <a:bodyPr spcFirstLastPara="1" wrap="square" lIns="91426" tIns="91426" rIns="91426" bIns="91426" anchor="ctr" anchorCtr="0">
            <a:noAutofit/>
          </a:bodyPr>
          <a:lstStyle/>
          <a:p>
            <a:pPr marL="0" lvl="0" indent="0" algn="l" rtl="0">
              <a:spcBef>
                <a:spcPts val="0"/>
              </a:spcBef>
              <a:spcAft>
                <a:spcPts val="0"/>
              </a:spcAft>
              <a:buNone/>
            </a:pPr>
            <a:endParaRPr sz="1801"/>
          </a:p>
        </p:txBody>
      </p:sp>
      <p:sp>
        <p:nvSpPr>
          <p:cNvPr id="2" name="Title 1">
            <a:extLst>
              <a:ext uri="{FF2B5EF4-FFF2-40B4-BE49-F238E27FC236}">
                <a16:creationId xmlns:a16="http://schemas.microsoft.com/office/drawing/2014/main" id="{63F48DC6-8C9A-7041-4D5A-8494D0BF79D7}"/>
              </a:ext>
            </a:extLst>
          </p:cNvPr>
          <p:cNvSpPr>
            <a:spLocks noGrp="1"/>
          </p:cNvSpPr>
          <p:nvPr>
            <p:ph type="ctrTitle"/>
          </p:nvPr>
        </p:nvSpPr>
        <p:spPr>
          <a:xfrm>
            <a:off x="808382" y="2126355"/>
            <a:ext cx="6278219" cy="3289853"/>
          </a:xfrm>
          <a:prstGeom prst="rect">
            <a:avLst/>
          </a:prstGeom>
        </p:spPr>
        <p:txBody>
          <a:bodyPr anchor="b">
            <a:normAutofit/>
          </a:bodyPr>
          <a:lstStyle>
            <a:lvl1pPr algn="l">
              <a:defRPr sz="5401" b="1">
                <a:solidFill>
                  <a:schemeClr val="bg1"/>
                </a:solidFill>
                <a:latin typeface="Arial" panose="020B0604020202020204" pitchFamily="34" charset="0"/>
                <a:ea typeface="Helvetica Neue" panose="02000503000000020004" pitchFamily="2" charset="0"/>
                <a:cs typeface="Arial" panose="020B0604020202020204" pitchFamily="34" charset="0"/>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1682C907-2B3B-23AA-FCEB-330370E43A14}"/>
              </a:ext>
            </a:extLst>
          </p:cNvPr>
          <p:cNvSpPr>
            <a:spLocks noGrp="1"/>
          </p:cNvSpPr>
          <p:nvPr>
            <p:ph type="subTitle" idx="1"/>
          </p:nvPr>
        </p:nvSpPr>
        <p:spPr>
          <a:xfrm>
            <a:off x="808382" y="5545417"/>
            <a:ext cx="6278219" cy="477078"/>
          </a:xfrm>
          <a:prstGeom prst="rect">
            <a:avLst/>
          </a:prstGeom>
        </p:spPr>
        <p:txBody>
          <a:bodyPr/>
          <a:lstStyle>
            <a:lvl1pPr marL="0" indent="0" algn="l">
              <a:buNone/>
              <a:defRPr sz="2400">
                <a:solidFill>
                  <a:schemeClr val="bg1"/>
                </a:solidFill>
                <a:latin typeface="Arial" panose="020B0604020202020204" pitchFamily="34" charset="0"/>
                <a:ea typeface="Helvetica Neue" panose="02000503000000020004" pitchFamily="2" charset="0"/>
                <a:cs typeface="Arial" panose="020B0604020202020204" pitchFamily="34" charset="0"/>
              </a:defRPr>
            </a:lvl1pPr>
            <a:lvl2pPr marL="457206" indent="0" algn="ctr">
              <a:buNone/>
              <a:defRPr sz="2000"/>
            </a:lvl2pPr>
            <a:lvl3pPr marL="914411" indent="0" algn="ctr">
              <a:buNone/>
              <a:defRPr sz="1801"/>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GB"/>
              <a:t>Click to edit Master subtitle style</a:t>
            </a:r>
            <a:endParaRPr lang="en-US"/>
          </a:p>
        </p:txBody>
      </p:sp>
      <p:sp>
        <p:nvSpPr>
          <p:cNvPr id="10" name="Google Shape;127;p24">
            <a:extLst>
              <a:ext uri="{FF2B5EF4-FFF2-40B4-BE49-F238E27FC236}">
                <a16:creationId xmlns:a16="http://schemas.microsoft.com/office/drawing/2014/main" id="{3FF0DCDA-47BC-D937-115A-05632BC3BFF1}"/>
              </a:ext>
            </a:extLst>
          </p:cNvPr>
          <p:cNvSpPr/>
          <p:nvPr userDrawn="1"/>
        </p:nvSpPr>
        <p:spPr>
          <a:xfrm rot="-5400000" flipH="1">
            <a:off x="9805401" y="3936965"/>
            <a:ext cx="4478400" cy="294800"/>
          </a:xfrm>
          <a:prstGeom prst="rect">
            <a:avLst/>
          </a:prstGeom>
          <a:solidFill>
            <a:schemeClr val="accent1"/>
          </a:solidFill>
          <a:ln>
            <a:noFill/>
          </a:ln>
        </p:spPr>
        <p:txBody>
          <a:bodyPr spcFirstLastPara="1" wrap="square" lIns="91426" tIns="91426" rIns="91426" bIns="91426" anchor="ctr" anchorCtr="0">
            <a:noAutofit/>
          </a:bodyPr>
          <a:lstStyle/>
          <a:p>
            <a:pPr marL="0" lvl="0" indent="0" algn="l" rtl="0">
              <a:spcBef>
                <a:spcPts val="0"/>
              </a:spcBef>
              <a:spcAft>
                <a:spcPts val="0"/>
              </a:spcAft>
              <a:buNone/>
            </a:pPr>
            <a:endParaRPr sz="1801">
              <a:solidFill>
                <a:schemeClr val="accent1">
                  <a:lumMod val="20000"/>
                  <a:lumOff val="80000"/>
                </a:schemeClr>
              </a:solidFill>
            </a:endParaRPr>
          </a:p>
        </p:txBody>
      </p:sp>
      <p:pic>
        <p:nvPicPr>
          <p:cNvPr id="27" name="Picture 26">
            <a:extLst>
              <a:ext uri="{FF2B5EF4-FFF2-40B4-BE49-F238E27FC236}">
                <a16:creationId xmlns:a16="http://schemas.microsoft.com/office/drawing/2014/main" id="{450B243B-20A9-9307-BA40-B9682E8B7F1A}"/>
              </a:ext>
            </a:extLst>
          </p:cNvPr>
          <p:cNvPicPr>
            <a:picLocks noChangeAspect="1"/>
          </p:cNvPicPr>
          <p:nvPr userDrawn="1"/>
        </p:nvPicPr>
        <p:blipFill>
          <a:blip r:embed="rId3"/>
          <a:srcRect/>
          <a:stretch/>
        </p:blipFill>
        <p:spPr>
          <a:xfrm>
            <a:off x="283401" y="152400"/>
            <a:ext cx="2505131" cy="1616347"/>
          </a:xfrm>
          <a:prstGeom prst="rect">
            <a:avLst/>
          </a:prstGeom>
        </p:spPr>
      </p:pic>
    </p:spTree>
    <p:extLst>
      <p:ext uri="{BB962C8B-B14F-4D97-AF65-F5344CB8AC3E}">
        <p14:creationId xmlns:p14="http://schemas.microsoft.com/office/powerpoint/2010/main" val="31917764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2B Ligh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D0CEE3A-4B4B-2C76-BC7E-B96BBA10919F}"/>
              </a:ext>
            </a:extLst>
          </p:cNvPr>
          <p:cNvPicPr>
            <a:picLocks noChangeAspect="1"/>
          </p:cNvPicPr>
          <p:nvPr userDrawn="1"/>
        </p:nvPicPr>
        <p:blipFill>
          <a:blip r:embed="rId2"/>
          <a:srcRect t="7494" b="7494"/>
          <a:stretch/>
        </p:blipFill>
        <p:spPr>
          <a:xfrm flipH="1">
            <a:off x="0" y="-31192"/>
            <a:ext cx="12192000" cy="6909831"/>
          </a:xfrm>
          <a:prstGeom prst="rect">
            <a:avLst/>
          </a:prstGeom>
        </p:spPr>
      </p:pic>
      <p:sp>
        <p:nvSpPr>
          <p:cNvPr id="14" name="Rectangle 13">
            <a:extLst>
              <a:ext uri="{FF2B5EF4-FFF2-40B4-BE49-F238E27FC236}">
                <a16:creationId xmlns:a16="http://schemas.microsoft.com/office/drawing/2014/main" id="{0B5A1F9F-3479-BFED-3F05-30B4B6A0B537}"/>
              </a:ext>
            </a:extLst>
          </p:cNvPr>
          <p:cNvSpPr/>
          <p:nvPr userDrawn="1"/>
        </p:nvSpPr>
        <p:spPr>
          <a:xfrm>
            <a:off x="361" y="0"/>
            <a:ext cx="5576341" cy="6858000"/>
          </a:xfrm>
          <a:prstGeom prst="rect">
            <a:avLst/>
          </a:prstGeom>
          <a:gradFill>
            <a:gsLst>
              <a:gs pos="52000">
                <a:srgbClr val="002060">
                  <a:alpha val="0"/>
                </a:srgbClr>
              </a:gs>
              <a:gs pos="0">
                <a:srgbClr val="002060"/>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1"/>
          </a:p>
        </p:txBody>
      </p:sp>
      <p:sp>
        <p:nvSpPr>
          <p:cNvPr id="9" name="Google Shape;124;p24">
            <a:extLst>
              <a:ext uri="{FF2B5EF4-FFF2-40B4-BE49-F238E27FC236}">
                <a16:creationId xmlns:a16="http://schemas.microsoft.com/office/drawing/2014/main" id="{FE241B5E-D793-B37B-F0BC-F11977A17252}"/>
              </a:ext>
            </a:extLst>
          </p:cNvPr>
          <p:cNvSpPr/>
          <p:nvPr userDrawn="1"/>
        </p:nvSpPr>
        <p:spPr>
          <a:xfrm rot="5400000">
            <a:off x="1706825" y="733365"/>
            <a:ext cx="4478400" cy="6702000"/>
          </a:xfrm>
          <a:prstGeom prst="rect">
            <a:avLst/>
          </a:prstGeom>
          <a:solidFill>
            <a:schemeClr val="bg1"/>
          </a:solidFill>
          <a:ln>
            <a:noFill/>
          </a:ln>
        </p:spPr>
        <p:txBody>
          <a:bodyPr spcFirstLastPara="1" wrap="square" lIns="91426" tIns="91426" rIns="91426" bIns="91426" anchor="ctr" anchorCtr="0">
            <a:noAutofit/>
          </a:bodyPr>
          <a:lstStyle/>
          <a:p>
            <a:pPr marL="0" lvl="0" indent="0" algn="l" rtl="0">
              <a:spcBef>
                <a:spcPts val="0"/>
              </a:spcBef>
              <a:spcAft>
                <a:spcPts val="0"/>
              </a:spcAft>
              <a:buNone/>
            </a:pPr>
            <a:endParaRPr sz="1801"/>
          </a:p>
        </p:txBody>
      </p:sp>
      <p:sp>
        <p:nvSpPr>
          <p:cNvPr id="2" name="Title 1">
            <a:extLst>
              <a:ext uri="{FF2B5EF4-FFF2-40B4-BE49-F238E27FC236}">
                <a16:creationId xmlns:a16="http://schemas.microsoft.com/office/drawing/2014/main" id="{63F48DC6-8C9A-7041-4D5A-8494D0BF79D7}"/>
              </a:ext>
            </a:extLst>
          </p:cNvPr>
          <p:cNvSpPr>
            <a:spLocks noGrp="1"/>
          </p:cNvSpPr>
          <p:nvPr>
            <p:ph type="ctrTitle"/>
          </p:nvPr>
        </p:nvSpPr>
        <p:spPr>
          <a:xfrm>
            <a:off x="808382" y="2126355"/>
            <a:ext cx="6278219" cy="3289853"/>
          </a:xfrm>
          <a:prstGeom prst="rect">
            <a:avLst/>
          </a:prstGeom>
        </p:spPr>
        <p:txBody>
          <a:bodyPr anchor="b">
            <a:normAutofit/>
          </a:bodyPr>
          <a:lstStyle>
            <a:lvl1pPr algn="l">
              <a:defRPr sz="5401" b="1">
                <a:solidFill>
                  <a:schemeClr val="tx1"/>
                </a:solidFill>
                <a:latin typeface="Arial" panose="020B0604020202020204" pitchFamily="34" charset="0"/>
                <a:ea typeface="Helvetica Neue" panose="02000503000000020004" pitchFamily="2" charset="0"/>
                <a:cs typeface="Arial" panose="020B0604020202020204" pitchFamily="34" charset="0"/>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1682C907-2B3B-23AA-FCEB-330370E43A14}"/>
              </a:ext>
            </a:extLst>
          </p:cNvPr>
          <p:cNvSpPr>
            <a:spLocks noGrp="1"/>
          </p:cNvSpPr>
          <p:nvPr>
            <p:ph type="subTitle" idx="1"/>
          </p:nvPr>
        </p:nvSpPr>
        <p:spPr>
          <a:xfrm>
            <a:off x="808382" y="5545417"/>
            <a:ext cx="6278219" cy="477078"/>
          </a:xfrm>
          <a:prstGeom prst="rect">
            <a:avLst/>
          </a:prstGeom>
        </p:spPr>
        <p:txBody>
          <a:bodyPr/>
          <a:lstStyle>
            <a:lvl1pPr marL="0" indent="0" algn="l">
              <a:buNone/>
              <a:defRPr sz="2400">
                <a:solidFill>
                  <a:schemeClr val="tx1"/>
                </a:solidFill>
                <a:latin typeface="Arial" panose="020B0604020202020204" pitchFamily="34" charset="0"/>
                <a:ea typeface="Helvetica Neue" panose="02000503000000020004" pitchFamily="2" charset="0"/>
                <a:cs typeface="Arial" panose="020B0604020202020204" pitchFamily="34" charset="0"/>
              </a:defRPr>
            </a:lvl1pPr>
            <a:lvl2pPr marL="457206" indent="0" algn="ctr">
              <a:buNone/>
              <a:defRPr sz="2000"/>
            </a:lvl2pPr>
            <a:lvl3pPr marL="914411" indent="0" algn="ctr">
              <a:buNone/>
              <a:defRPr sz="1801"/>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GB"/>
              <a:t>Click to edit Master subtitle style</a:t>
            </a:r>
            <a:endParaRPr lang="en-US"/>
          </a:p>
        </p:txBody>
      </p:sp>
      <p:sp>
        <p:nvSpPr>
          <p:cNvPr id="10" name="Google Shape;127;p24">
            <a:extLst>
              <a:ext uri="{FF2B5EF4-FFF2-40B4-BE49-F238E27FC236}">
                <a16:creationId xmlns:a16="http://schemas.microsoft.com/office/drawing/2014/main" id="{3FF0DCDA-47BC-D937-115A-05632BC3BFF1}"/>
              </a:ext>
            </a:extLst>
          </p:cNvPr>
          <p:cNvSpPr/>
          <p:nvPr userDrawn="1"/>
        </p:nvSpPr>
        <p:spPr>
          <a:xfrm rot="-5400000" flipH="1">
            <a:off x="9805401" y="3936965"/>
            <a:ext cx="4478400" cy="294800"/>
          </a:xfrm>
          <a:prstGeom prst="rect">
            <a:avLst/>
          </a:prstGeom>
          <a:solidFill>
            <a:schemeClr val="bg1"/>
          </a:solidFill>
          <a:ln>
            <a:noFill/>
          </a:ln>
        </p:spPr>
        <p:txBody>
          <a:bodyPr spcFirstLastPara="1" wrap="square" lIns="91426" tIns="91426" rIns="91426" bIns="91426" anchor="ctr" anchorCtr="0">
            <a:noAutofit/>
          </a:bodyPr>
          <a:lstStyle/>
          <a:p>
            <a:pPr marL="0" lvl="0" indent="0" algn="l" rtl="0">
              <a:spcBef>
                <a:spcPts val="0"/>
              </a:spcBef>
              <a:spcAft>
                <a:spcPts val="0"/>
              </a:spcAft>
              <a:buNone/>
            </a:pPr>
            <a:endParaRPr sz="1801">
              <a:solidFill>
                <a:schemeClr val="accent1">
                  <a:lumMod val="20000"/>
                  <a:lumOff val="80000"/>
                </a:schemeClr>
              </a:solidFill>
            </a:endParaRPr>
          </a:p>
        </p:txBody>
      </p:sp>
      <p:pic>
        <p:nvPicPr>
          <p:cNvPr id="13" name="Picture 12">
            <a:extLst>
              <a:ext uri="{FF2B5EF4-FFF2-40B4-BE49-F238E27FC236}">
                <a16:creationId xmlns:a16="http://schemas.microsoft.com/office/drawing/2014/main" id="{CA94C003-BBB0-5249-0962-AC4CA34E9D90}"/>
              </a:ext>
            </a:extLst>
          </p:cNvPr>
          <p:cNvPicPr>
            <a:picLocks noChangeAspect="1"/>
          </p:cNvPicPr>
          <p:nvPr userDrawn="1"/>
        </p:nvPicPr>
        <p:blipFill>
          <a:blip r:embed="rId3"/>
          <a:srcRect/>
          <a:stretch/>
        </p:blipFill>
        <p:spPr>
          <a:xfrm>
            <a:off x="283401" y="153731"/>
            <a:ext cx="2505131" cy="1613684"/>
          </a:xfrm>
          <a:prstGeom prst="rect">
            <a:avLst/>
          </a:prstGeom>
        </p:spPr>
      </p:pic>
    </p:spTree>
    <p:extLst>
      <p:ext uri="{BB962C8B-B14F-4D97-AF65-F5344CB8AC3E}">
        <p14:creationId xmlns:p14="http://schemas.microsoft.com/office/powerpoint/2010/main" val="331331563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3A">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A68257A0-D787-0789-1200-5D6BB77A4AE0}"/>
              </a:ext>
            </a:extLst>
          </p:cNvPr>
          <p:cNvPicPr>
            <a:picLocks noChangeAspect="1"/>
          </p:cNvPicPr>
          <p:nvPr userDrawn="1"/>
        </p:nvPicPr>
        <p:blipFill>
          <a:blip r:embed="rId2"/>
          <a:srcRect t="6438" r="22454" b="6570"/>
          <a:stretch>
            <a:fillRect/>
          </a:stretch>
        </p:blipFill>
        <p:spPr>
          <a:xfrm flipH="1">
            <a:off x="2933663" y="-31192"/>
            <a:ext cx="9258338" cy="6909831"/>
          </a:xfrm>
          <a:prstGeom prst="rect">
            <a:avLst/>
          </a:prstGeom>
        </p:spPr>
      </p:pic>
      <p:sp>
        <p:nvSpPr>
          <p:cNvPr id="9" name="Google Shape;124;p24">
            <a:extLst>
              <a:ext uri="{FF2B5EF4-FFF2-40B4-BE49-F238E27FC236}">
                <a16:creationId xmlns:a16="http://schemas.microsoft.com/office/drawing/2014/main" id="{FE241B5E-D793-B37B-F0BC-F11977A17252}"/>
              </a:ext>
            </a:extLst>
          </p:cNvPr>
          <p:cNvSpPr/>
          <p:nvPr userDrawn="1"/>
        </p:nvSpPr>
        <p:spPr>
          <a:xfrm rot="5400000">
            <a:off x="1706825" y="733365"/>
            <a:ext cx="4478400" cy="6702000"/>
          </a:xfrm>
          <a:prstGeom prst="rect">
            <a:avLst/>
          </a:prstGeom>
          <a:solidFill>
            <a:schemeClr val="accent1"/>
          </a:solidFill>
          <a:ln>
            <a:noFill/>
          </a:ln>
        </p:spPr>
        <p:txBody>
          <a:bodyPr spcFirstLastPara="1" wrap="square" lIns="91426" tIns="91426" rIns="91426" bIns="91426" anchor="ctr" anchorCtr="0">
            <a:noAutofit/>
          </a:bodyPr>
          <a:lstStyle/>
          <a:p>
            <a:pPr marL="0" lvl="0" indent="0" algn="l" rtl="0">
              <a:spcBef>
                <a:spcPts val="0"/>
              </a:spcBef>
              <a:spcAft>
                <a:spcPts val="0"/>
              </a:spcAft>
              <a:buNone/>
            </a:pPr>
            <a:endParaRPr sz="1801"/>
          </a:p>
        </p:txBody>
      </p:sp>
      <p:sp>
        <p:nvSpPr>
          <p:cNvPr id="2" name="Title 1">
            <a:extLst>
              <a:ext uri="{FF2B5EF4-FFF2-40B4-BE49-F238E27FC236}">
                <a16:creationId xmlns:a16="http://schemas.microsoft.com/office/drawing/2014/main" id="{63F48DC6-8C9A-7041-4D5A-8494D0BF79D7}"/>
              </a:ext>
            </a:extLst>
          </p:cNvPr>
          <p:cNvSpPr>
            <a:spLocks noGrp="1"/>
          </p:cNvSpPr>
          <p:nvPr>
            <p:ph type="ctrTitle"/>
          </p:nvPr>
        </p:nvSpPr>
        <p:spPr>
          <a:xfrm>
            <a:off x="808382" y="2126355"/>
            <a:ext cx="6278219" cy="3289853"/>
          </a:xfrm>
          <a:prstGeom prst="rect">
            <a:avLst/>
          </a:prstGeom>
        </p:spPr>
        <p:txBody>
          <a:bodyPr anchor="b">
            <a:normAutofit/>
          </a:bodyPr>
          <a:lstStyle>
            <a:lvl1pPr algn="l">
              <a:defRPr sz="5401" b="1">
                <a:solidFill>
                  <a:schemeClr val="bg1"/>
                </a:solidFill>
                <a:latin typeface="Arial" panose="020B0604020202020204" pitchFamily="34" charset="0"/>
                <a:ea typeface="Helvetica Neue" panose="02000503000000020004" pitchFamily="2" charset="0"/>
                <a:cs typeface="Arial" panose="020B0604020202020204" pitchFamily="34" charset="0"/>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1682C907-2B3B-23AA-FCEB-330370E43A14}"/>
              </a:ext>
            </a:extLst>
          </p:cNvPr>
          <p:cNvSpPr>
            <a:spLocks noGrp="1"/>
          </p:cNvSpPr>
          <p:nvPr>
            <p:ph type="subTitle" idx="1"/>
          </p:nvPr>
        </p:nvSpPr>
        <p:spPr>
          <a:xfrm>
            <a:off x="808382" y="5545417"/>
            <a:ext cx="6278219" cy="477078"/>
          </a:xfrm>
          <a:prstGeom prst="rect">
            <a:avLst/>
          </a:prstGeom>
        </p:spPr>
        <p:txBody>
          <a:bodyPr/>
          <a:lstStyle>
            <a:lvl1pPr marL="0" indent="0" algn="l">
              <a:buNone/>
              <a:defRPr sz="2400">
                <a:solidFill>
                  <a:schemeClr val="bg1"/>
                </a:solidFill>
                <a:latin typeface="Arial" panose="020B0604020202020204" pitchFamily="34" charset="0"/>
                <a:ea typeface="Helvetica Neue" panose="02000503000000020004" pitchFamily="2" charset="0"/>
                <a:cs typeface="Arial" panose="020B0604020202020204" pitchFamily="34" charset="0"/>
              </a:defRPr>
            </a:lvl1pPr>
            <a:lvl2pPr marL="457206" indent="0" algn="ctr">
              <a:buNone/>
              <a:defRPr sz="2000"/>
            </a:lvl2pPr>
            <a:lvl3pPr marL="914411" indent="0" algn="ctr">
              <a:buNone/>
              <a:defRPr sz="1801"/>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GB"/>
              <a:t>Click to edit Master subtitle style</a:t>
            </a:r>
            <a:endParaRPr lang="en-US"/>
          </a:p>
        </p:txBody>
      </p:sp>
      <p:sp>
        <p:nvSpPr>
          <p:cNvPr id="10" name="Google Shape;127;p24">
            <a:extLst>
              <a:ext uri="{FF2B5EF4-FFF2-40B4-BE49-F238E27FC236}">
                <a16:creationId xmlns:a16="http://schemas.microsoft.com/office/drawing/2014/main" id="{3FF0DCDA-47BC-D937-115A-05632BC3BFF1}"/>
              </a:ext>
            </a:extLst>
          </p:cNvPr>
          <p:cNvSpPr/>
          <p:nvPr userDrawn="1"/>
        </p:nvSpPr>
        <p:spPr>
          <a:xfrm rot="-5400000" flipH="1">
            <a:off x="9805401" y="3936965"/>
            <a:ext cx="4478400" cy="294800"/>
          </a:xfrm>
          <a:prstGeom prst="rect">
            <a:avLst/>
          </a:prstGeom>
          <a:solidFill>
            <a:schemeClr val="accent1"/>
          </a:solidFill>
          <a:ln>
            <a:noFill/>
          </a:ln>
        </p:spPr>
        <p:txBody>
          <a:bodyPr spcFirstLastPara="1" wrap="square" lIns="91426" tIns="91426" rIns="91426" bIns="91426" anchor="ctr" anchorCtr="0">
            <a:noAutofit/>
          </a:bodyPr>
          <a:lstStyle/>
          <a:p>
            <a:pPr marL="0" lvl="0" indent="0" algn="l" rtl="0">
              <a:spcBef>
                <a:spcPts val="0"/>
              </a:spcBef>
              <a:spcAft>
                <a:spcPts val="0"/>
              </a:spcAft>
              <a:buNone/>
            </a:pPr>
            <a:endParaRPr sz="1801">
              <a:solidFill>
                <a:schemeClr val="accent1">
                  <a:lumMod val="20000"/>
                  <a:lumOff val="80000"/>
                </a:schemeClr>
              </a:solidFill>
            </a:endParaRPr>
          </a:p>
        </p:txBody>
      </p:sp>
      <p:pic>
        <p:nvPicPr>
          <p:cNvPr id="14" name="Picture 13">
            <a:extLst>
              <a:ext uri="{FF2B5EF4-FFF2-40B4-BE49-F238E27FC236}">
                <a16:creationId xmlns:a16="http://schemas.microsoft.com/office/drawing/2014/main" id="{9D36BE2E-E804-CC0B-AF01-D3F9EAEBF378}"/>
              </a:ext>
            </a:extLst>
          </p:cNvPr>
          <p:cNvPicPr>
            <a:picLocks noChangeAspect="1"/>
          </p:cNvPicPr>
          <p:nvPr userDrawn="1"/>
        </p:nvPicPr>
        <p:blipFill>
          <a:blip r:embed="rId3"/>
          <a:srcRect/>
          <a:stretch/>
        </p:blipFill>
        <p:spPr>
          <a:xfrm>
            <a:off x="283401" y="152400"/>
            <a:ext cx="2505131" cy="1616347"/>
          </a:xfrm>
          <a:prstGeom prst="rect">
            <a:avLst/>
          </a:prstGeom>
        </p:spPr>
      </p:pic>
    </p:spTree>
    <p:extLst>
      <p:ext uri="{BB962C8B-B14F-4D97-AF65-F5344CB8AC3E}">
        <p14:creationId xmlns:p14="http://schemas.microsoft.com/office/powerpoint/2010/main" val="83264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3B Light">
    <p:spTree>
      <p:nvGrpSpPr>
        <p:cNvPr id="1" name=""/>
        <p:cNvGrpSpPr/>
        <p:nvPr/>
      </p:nvGrpSpPr>
      <p:grpSpPr>
        <a:xfrm>
          <a:off x="0" y="0"/>
          <a:ext cx="0" cy="0"/>
          <a:chOff x="0" y="0"/>
          <a:chExt cx="0" cy="0"/>
        </a:xfrm>
      </p:grpSpPr>
      <p:pic>
        <p:nvPicPr>
          <p:cNvPr id="12" name="Picture Placeholder 5">
            <a:extLst>
              <a:ext uri="{FF2B5EF4-FFF2-40B4-BE49-F238E27FC236}">
                <a16:creationId xmlns:a16="http://schemas.microsoft.com/office/drawing/2014/main" id="{D9916667-CF06-ADEB-CC55-CDBDAAAEC8B5}"/>
              </a:ext>
            </a:extLst>
          </p:cNvPr>
          <p:cNvPicPr>
            <a:picLocks noChangeAspect="1"/>
          </p:cNvPicPr>
          <p:nvPr userDrawn="1"/>
        </p:nvPicPr>
        <p:blipFill>
          <a:blip r:embed="rId2"/>
          <a:srcRect l="3003" t="10497" b="7494"/>
          <a:stretch>
            <a:fillRect/>
          </a:stretch>
        </p:blipFill>
        <p:spPr>
          <a:xfrm flipH="1">
            <a:off x="0" y="0"/>
            <a:ext cx="12192000" cy="6858000"/>
          </a:xfrm>
          <a:prstGeom prst="rect">
            <a:avLst/>
          </a:prstGeom>
        </p:spPr>
      </p:pic>
      <p:sp>
        <p:nvSpPr>
          <p:cNvPr id="11" name="Rectangle 10">
            <a:extLst>
              <a:ext uri="{FF2B5EF4-FFF2-40B4-BE49-F238E27FC236}">
                <a16:creationId xmlns:a16="http://schemas.microsoft.com/office/drawing/2014/main" id="{E27AB534-A3F8-1059-DC71-28DA3FCF8FDD}"/>
              </a:ext>
            </a:extLst>
          </p:cNvPr>
          <p:cNvSpPr/>
          <p:nvPr userDrawn="1"/>
        </p:nvSpPr>
        <p:spPr>
          <a:xfrm>
            <a:off x="361" y="0"/>
            <a:ext cx="5576341" cy="6858000"/>
          </a:xfrm>
          <a:prstGeom prst="rect">
            <a:avLst/>
          </a:prstGeom>
          <a:gradFill>
            <a:gsLst>
              <a:gs pos="51000">
                <a:schemeClr val="tx1">
                  <a:alpha val="0"/>
                </a:schemeClr>
              </a:gs>
              <a:gs pos="0">
                <a:srgbClr val="C00000"/>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1"/>
          </a:p>
        </p:txBody>
      </p:sp>
      <p:sp>
        <p:nvSpPr>
          <p:cNvPr id="9" name="Google Shape;124;p24">
            <a:extLst>
              <a:ext uri="{FF2B5EF4-FFF2-40B4-BE49-F238E27FC236}">
                <a16:creationId xmlns:a16="http://schemas.microsoft.com/office/drawing/2014/main" id="{FE241B5E-D793-B37B-F0BC-F11977A17252}"/>
              </a:ext>
            </a:extLst>
          </p:cNvPr>
          <p:cNvSpPr/>
          <p:nvPr userDrawn="1"/>
        </p:nvSpPr>
        <p:spPr>
          <a:xfrm rot="5400000">
            <a:off x="1706825" y="733365"/>
            <a:ext cx="4478400" cy="6702000"/>
          </a:xfrm>
          <a:prstGeom prst="rect">
            <a:avLst/>
          </a:prstGeom>
          <a:solidFill>
            <a:schemeClr val="bg1"/>
          </a:solidFill>
          <a:ln>
            <a:noFill/>
          </a:ln>
        </p:spPr>
        <p:txBody>
          <a:bodyPr spcFirstLastPara="1" wrap="square" lIns="91426" tIns="91426" rIns="91426" bIns="91426" anchor="ctr" anchorCtr="0">
            <a:noAutofit/>
          </a:bodyPr>
          <a:lstStyle/>
          <a:p>
            <a:pPr marL="0" lvl="0" indent="0" algn="l" rtl="0">
              <a:spcBef>
                <a:spcPts val="0"/>
              </a:spcBef>
              <a:spcAft>
                <a:spcPts val="0"/>
              </a:spcAft>
              <a:buNone/>
            </a:pPr>
            <a:endParaRPr sz="1801"/>
          </a:p>
        </p:txBody>
      </p:sp>
      <p:sp>
        <p:nvSpPr>
          <p:cNvPr id="2" name="Title 1">
            <a:extLst>
              <a:ext uri="{FF2B5EF4-FFF2-40B4-BE49-F238E27FC236}">
                <a16:creationId xmlns:a16="http://schemas.microsoft.com/office/drawing/2014/main" id="{63F48DC6-8C9A-7041-4D5A-8494D0BF79D7}"/>
              </a:ext>
            </a:extLst>
          </p:cNvPr>
          <p:cNvSpPr>
            <a:spLocks noGrp="1"/>
          </p:cNvSpPr>
          <p:nvPr>
            <p:ph type="ctrTitle"/>
          </p:nvPr>
        </p:nvSpPr>
        <p:spPr>
          <a:xfrm>
            <a:off x="808382" y="2126355"/>
            <a:ext cx="6278219" cy="3289853"/>
          </a:xfrm>
          <a:prstGeom prst="rect">
            <a:avLst/>
          </a:prstGeom>
        </p:spPr>
        <p:txBody>
          <a:bodyPr anchor="b">
            <a:normAutofit/>
          </a:bodyPr>
          <a:lstStyle>
            <a:lvl1pPr algn="l">
              <a:defRPr sz="5401" b="1">
                <a:solidFill>
                  <a:schemeClr val="tx1"/>
                </a:solidFill>
                <a:latin typeface="Arial" panose="020B0604020202020204" pitchFamily="34" charset="0"/>
                <a:ea typeface="Helvetica Neue" panose="02000503000000020004" pitchFamily="2" charset="0"/>
                <a:cs typeface="Arial" panose="020B0604020202020204" pitchFamily="34" charset="0"/>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1682C907-2B3B-23AA-FCEB-330370E43A14}"/>
              </a:ext>
            </a:extLst>
          </p:cNvPr>
          <p:cNvSpPr>
            <a:spLocks noGrp="1"/>
          </p:cNvSpPr>
          <p:nvPr>
            <p:ph type="subTitle" idx="1"/>
          </p:nvPr>
        </p:nvSpPr>
        <p:spPr>
          <a:xfrm>
            <a:off x="808382" y="5545417"/>
            <a:ext cx="6278219" cy="477078"/>
          </a:xfrm>
          <a:prstGeom prst="rect">
            <a:avLst/>
          </a:prstGeom>
        </p:spPr>
        <p:txBody>
          <a:bodyPr/>
          <a:lstStyle>
            <a:lvl1pPr marL="0" indent="0" algn="l">
              <a:buNone/>
              <a:defRPr sz="2400">
                <a:solidFill>
                  <a:schemeClr val="tx1"/>
                </a:solidFill>
                <a:latin typeface="Arial" panose="020B0604020202020204" pitchFamily="34" charset="0"/>
                <a:ea typeface="Helvetica Neue" panose="02000503000000020004" pitchFamily="2" charset="0"/>
                <a:cs typeface="Arial" panose="020B0604020202020204" pitchFamily="34" charset="0"/>
              </a:defRPr>
            </a:lvl1pPr>
            <a:lvl2pPr marL="457206" indent="0" algn="ctr">
              <a:buNone/>
              <a:defRPr sz="2000"/>
            </a:lvl2pPr>
            <a:lvl3pPr marL="914411" indent="0" algn="ctr">
              <a:buNone/>
              <a:defRPr sz="1801"/>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GB"/>
              <a:t>Click to edit Master subtitle style</a:t>
            </a:r>
            <a:endParaRPr lang="en-US"/>
          </a:p>
        </p:txBody>
      </p:sp>
      <p:sp>
        <p:nvSpPr>
          <p:cNvPr id="10" name="Google Shape;127;p24">
            <a:extLst>
              <a:ext uri="{FF2B5EF4-FFF2-40B4-BE49-F238E27FC236}">
                <a16:creationId xmlns:a16="http://schemas.microsoft.com/office/drawing/2014/main" id="{3FF0DCDA-47BC-D937-115A-05632BC3BFF1}"/>
              </a:ext>
            </a:extLst>
          </p:cNvPr>
          <p:cNvSpPr/>
          <p:nvPr userDrawn="1"/>
        </p:nvSpPr>
        <p:spPr>
          <a:xfrm rot="-5400000" flipH="1">
            <a:off x="9805401" y="3936965"/>
            <a:ext cx="4478400" cy="294800"/>
          </a:xfrm>
          <a:prstGeom prst="rect">
            <a:avLst/>
          </a:prstGeom>
          <a:solidFill>
            <a:schemeClr val="bg1"/>
          </a:solidFill>
          <a:ln>
            <a:noFill/>
          </a:ln>
        </p:spPr>
        <p:txBody>
          <a:bodyPr spcFirstLastPara="1" wrap="square" lIns="91426" tIns="91426" rIns="91426" bIns="91426" anchor="ctr" anchorCtr="0">
            <a:noAutofit/>
          </a:bodyPr>
          <a:lstStyle/>
          <a:p>
            <a:pPr marL="0" lvl="0" indent="0" algn="l" rtl="0">
              <a:spcBef>
                <a:spcPts val="0"/>
              </a:spcBef>
              <a:spcAft>
                <a:spcPts val="0"/>
              </a:spcAft>
              <a:buNone/>
            </a:pPr>
            <a:endParaRPr sz="1801">
              <a:solidFill>
                <a:schemeClr val="accent1">
                  <a:lumMod val="20000"/>
                  <a:lumOff val="80000"/>
                </a:schemeClr>
              </a:solidFill>
            </a:endParaRPr>
          </a:p>
        </p:txBody>
      </p:sp>
      <p:pic>
        <p:nvPicPr>
          <p:cNvPr id="8" name="Picture 7">
            <a:extLst>
              <a:ext uri="{FF2B5EF4-FFF2-40B4-BE49-F238E27FC236}">
                <a16:creationId xmlns:a16="http://schemas.microsoft.com/office/drawing/2014/main" id="{0E5D396F-F51E-F719-0951-6C7161E9FD86}"/>
              </a:ext>
            </a:extLst>
          </p:cNvPr>
          <p:cNvPicPr>
            <a:picLocks noChangeAspect="1"/>
          </p:cNvPicPr>
          <p:nvPr userDrawn="1"/>
        </p:nvPicPr>
        <p:blipFill>
          <a:blip r:embed="rId3"/>
          <a:srcRect/>
          <a:stretch/>
        </p:blipFill>
        <p:spPr>
          <a:xfrm>
            <a:off x="283401" y="153731"/>
            <a:ext cx="2505131" cy="1613684"/>
          </a:xfrm>
          <a:prstGeom prst="rect">
            <a:avLst/>
          </a:prstGeom>
        </p:spPr>
      </p:pic>
    </p:spTree>
    <p:extLst>
      <p:ext uri="{BB962C8B-B14F-4D97-AF65-F5344CB8AC3E}">
        <p14:creationId xmlns:p14="http://schemas.microsoft.com/office/powerpoint/2010/main" val="28075014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4A">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A68257A0-D787-0789-1200-5D6BB77A4AE0}"/>
              </a:ext>
            </a:extLst>
          </p:cNvPr>
          <p:cNvPicPr>
            <a:picLocks noChangeAspect="1"/>
          </p:cNvPicPr>
          <p:nvPr userDrawn="1"/>
        </p:nvPicPr>
        <p:blipFill>
          <a:blip r:embed="rId2"/>
          <a:srcRect l="24782" t="-451" b="451"/>
          <a:stretch>
            <a:fillRect/>
          </a:stretch>
        </p:blipFill>
        <p:spPr>
          <a:xfrm flipH="1">
            <a:off x="2933663" y="-31192"/>
            <a:ext cx="9258338" cy="6909831"/>
          </a:xfrm>
          <a:prstGeom prst="rect">
            <a:avLst/>
          </a:prstGeom>
        </p:spPr>
      </p:pic>
      <p:sp>
        <p:nvSpPr>
          <p:cNvPr id="9" name="Google Shape;124;p24">
            <a:extLst>
              <a:ext uri="{FF2B5EF4-FFF2-40B4-BE49-F238E27FC236}">
                <a16:creationId xmlns:a16="http://schemas.microsoft.com/office/drawing/2014/main" id="{FE241B5E-D793-B37B-F0BC-F11977A17252}"/>
              </a:ext>
            </a:extLst>
          </p:cNvPr>
          <p:cNvSpPr/>
          <p:nvPr userDrawn="1"/>
        </p:nvSpPr>
        <p:spPr>
          <a:xfrm rot="5400000">
            <a:off x="1706825" y="733365"/>
            <a:ext cx="4478400" cy="6702000"/>
          </a:xfrm>
          <a:prstGeom prst="rect">
            <a:avLst/>
          </a:prstGeom>
          <a:solidFill>
            <a:schemeClr val="accent1"/>
          </a:solidFill>
          <a:ln>
            <a:noFill/>
          </a:ln>
        </p:spPr>
        <p:txBody>
          <a:bodyPr spcFirstLastPara="1" wrap="square" lIns="91426" tIns="91426" rIns="91426" bIns="91426" anchor="ctr" anchorCtr="0">
            <a:noAutofit/>
          </a:bodyPr>
          <a:lstStyle/>
          <a:p>
            <a:pPr marL="0" lvl="0" indent="0" algn="l" rtl="0">
              <a:spcBef>
                <a:spcPts val="0"/>
              </a:spcBef>
              <a:spcAft>
                <a:spcPts val="0"/>
              </a:spcAft>
              <a:buNone/>
            </a:pPr>
            <a:endParaRPr sz="1801"/>
          </a:p>
        </p:txBody>
      </p:sp>
      <p:sp>
        <p:nvSpPr>
          <p:cNvPr id="2" name="Title 1">
            <a:extLst>
              <a:ext uri="{FF2B5EF4-FFF2-40B4-BE49-F238E27FC236}">
                <a16:creationId xmlns:a16="http://schemas.microsoft.com/office/drawing/2014/main" id="{63F48DC6-8C9A-7041-4D5A-8494D0BF79D7}"/>
              </a:ext>
            </a:extLst>
          </p:cNvPr>
          <p:cNvSpPr>
            <a:spLocks noGrp="1"/>
          </p:cNvSpPr>
          <p:nvPr>
            <p:ph type="ctrTitle"/>
          </p:nvPr>
        </p:nvSpPr>
        <p:spPr>
          <a:xfrm>
            <a:off x="808382" y="2126355"/>
            <a:ext cx="6278219" cy="3289853"/>
          </a:xfrm>
          <a:prstGeom prst="rect">
            <a:avLst/>
          </a:prstGeom>
        </p:spPr>
        <p:txBody>
          <a:bodyPr anchor="b">
            <a:normAutofit/>
          </a:bodyPr>
          <a:lstStyle>
            <a:lvl1pPr algn="l">
              <a:defRPr sz="5401" b="1">
                <a:solidFill>
                  <a:schemeClr val="bg1"/>
                </a:solidFill>
                <a:latin typeface="Arial" panose="020B0604020202020204" pitchFamily="34" charset="0"/>
                <a:ea typeface="Helvetica Neue" panose="02000503000000020004" pitchFamily="2" charset="0"/>
                <a:cs typeface="Arial" panose="020B0604020202020204" pitchFamily="34" charset="0"/>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1682C907-2B3B-23AA-FCEB-330370E43A14}"/>
              </a:ext>
            </a:extLst>
          </p:cNvPr>
          <p:cNvSpPr>
            <a:spLocks noGrp="1"/>
          </p:cNvSpPr>
          <p:nvPr>
            <p:ph type="subTitle" idx="1"/>
          </p:nvPr>
        </p:nvSpPr>
        <p:spPr>
          <a:xfrm>
            <a:off x="808382" y="5545417"/>
            <a:ext cx="6278219" cy="477078"/>
          </a:xfrm>
          <a:prstGeom prst="rect">
            <a:avLst/>
          </a:prstGeom>
        </p:spPr>
        <p:txBody>
          <a:bodyPr/>
          <a:lstStyle>
            <a:lvl1pPr marL="0" indent="0" algn="l">
              <a:buNone/>
              <a:defRPr sz="2400">
                <a:solidFill>
                  <a:schemeClr val="bg1"/>
                </a:solidFill>
                <a:latin typeface="Arial" panose="020B0604020202020204" pitchFamily="34" charset="0"/>
                <a:ea typeface="Helvetica Neue" panose="02000503000000020004" pitchFamily="2" charset="0"/>
                <a:cs typeface="Arial" panose="020B0604020202020204" pitchFamily="34" charset="0"/>
              </a:defRPr>
            </a:lvl1pPr>
            <a:lvl2pPr marL="457206" indent="0" algn="ctr">
              <a:buNone/>
              <a:defRPr sz="2000"/>
            </a:lvl2pPr>
            <a:lvl3pPr marL="914411" indent="0" algn="ctr">
              <a:buNone/>
              <a:defRPr sz="1801"/>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GB"/>
              <a:t>Click to edit Master subtitle style</a:t>
            </a:r>
            <a:endParaRPr lang="en-US"/>
          </a:p>
        </p:txBody>
      </p:sp>
      <p:sp>
        <p:nvSpPr>
          <p:cNvPr id="10" name="Google Shape;127;p24">
            <a:extLst>
              <a:ext uri="{FF2B5EF4-FFF2-40B4-BE49-F238E27FC236}">
                <a16:creationId xmlns:a16="http://schemas.microsoft.com/office/drawing/2014/main" id="{3FF0DCDA-47BC-D937-115A-05632BC3BFF1}"/>
              </a:ext>
            </a:extLst>
          </p:cNvPr>
          <p:cNvSpPr/>
          <p:nvPr userDrawn="1"/>
        </p:nvSpPr>
        <p:spPr>
          <a:xfrm rot="-5400000" flipH="1">
            <a:off x="9805401" y="3936965"/>
            <a:ext cx="4478400" cy="294800"/>
          </a:xfrm>
          <a:prstGeom prst="rect">
            <a:avLst/>
          </a:prstGeom>
          <a:solidFill>
            <a:schemeClr val="accent1"/>
          </a:solidFill>
          <a:ln>
            <a:noFill/>
          </a:ln>
        </p:spPr>
        <p:txBody>
          <a:bodyPr spcFirstLastPara="1" wrap="square" lIns="91426" tIns="91426" rIns="91426" bIns="91426" anchor="ctr" anchorCtr="0">
            <a:noAutofit/>
          </a:bodyPr>
          <a:lstStyle/>
          <a:p>
            <a:pPr marL="0" lvl="0" indent="0" algn="l" rtl="0">
              <a:spcBef>
                <a:spcPts val="0"/>
              </a:spcBef>
              <a:spcAft>
                <a:spcPts val="0"/>
              </a:spcAft>
              <a:buNone/>
            </a:pPr>
            <a:endParaRPr sz="1801">
              <a:solidFill>
                <a:schemeClr val="accent1">
                  <a:lumMod val="20000"/>
                  <a:lumOff val="80000"/>
                </a:schemeClr>
              </a:solidFill>
            </a:endParaRPr>
          </a:p>
        </p:txBody>
      </p:sp>
      <p:pic>
        <p:nvPicPr>
          <p:cNvPr id="6" name="Picture 5">
            <a:extLst>
              <a:ext uri="{FF2B5EF4-FFF2-40B4-BE49-F238E27FC236}">
                <a16:creationId xmlns:a16="http://schemas.microsoft.com/office/drawing/2014/main" id="{0BE83C1F-449E-6930-2CCE-C891022423B4}"/>
              </a:ext>
            </a:extLst>
          </p:cNvPr>
          <p:cNvPicPr>
            <a:picLocks noChangeAspect="1"/>
          </p:cNvPicPr>
          <p:nvPr userDrawn="1"/>
        </p:nvPicPr>
        <p:blipFill>
          <a:blip r:embed="rId3"/>
          <a:srcRect/>
          <a:stretch/>
        </p:blipFill>
        <p:spPr>
          <a:xfrm>
            <a:off x="283401" y="152400"/>
            <a:ext cx="2505131" cy="1616347"/>
          </a:xfrm>
          <a:prstGeom prst="rect">
            <a:avLst/>
          </a:prstGeom>
        </p:spPr>
      </p:pic>
    </p:spTree>
    <p:extLst>
      <p:ext uri="{BB962C8B-B14F-4D97-AF65-F5344CB8AC3E}">
        <p14:creationId xmlns:p14="http://schemas.microsoft.com/office/powerpoint/2010/main" val="41879439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4B Light">
    <p:spTree>
      <p:nvGrpSpPr>
        <p:cNvPr id="1" name=""/>
        <p:cNvGrpSpPr/>
        <p:nvPr/>
      </p:nvGrpSpPr>
      <p:grpSpPr>
        <a:xfrm>
          <a:off x="0" y="0"/>
          <a:ext cx="0" cy="0"/>
          <a:chOff x="0" y="0"/>
          <a:chExt cx="0" cy="0"/>
        </a:xfrm>
      </p:grpSpPr>
      <p:pic>
        <p:nvPicPr>
          <p:cNvPr id="12" name="Picture Placeholder 5">
            <a:extLst>
              <a:ext uri="{FF2B5EF4-FFF2-40B4-BE49-F238E27FC236}">
                <a16:creationId xmlns:a16="http://schemas.microsoft.com/office/drawing/2014/main" id="{D9916667-CF06-ADEB-CC55-CDBDAAAEC8B5}"/>
              </a:ext>
            </a:extLst>
          </p:cNvPr>
          <p:cNvPicPr>
            <a:picLocks noChangeAspect="1"/>
          </p:cNvPicPr>
          <p:nvPr userDrawn="1"/>
        </p:nvPicPr>
        <p:blipFill>
          <a:blip r:embed="rId2"/>
          <a:srcRect l="17315" r="83" b="17233"/>
          <a:stretch>
            <a:fillRect/>
          </a:stretch>
        </p:blipFill>
        <p:spPr>
          <a:xfrm flipH="1">
            <a:off x="0" y="0"/>
            <a:ext cx="12192000" cy="6858000"/>
          </a:xfrm>
          <a:prstGeom prst="rect">
            <a:avLst/>
          </a:prstGeom>
        </p:spPr>
      </p:pic>
      <p:sp>
        <p:nvSpPr>
          <p:cNvPr id="13" name="Rectangle 12">
            <a:extLst>
              <a:ext uri="{FF2B5EF4-FFF2-40B4-BE49-F238E27FC236}">
                <a16:creationId xmlns:a16="http://schemas.microsoft.com/office/drawing/2014/main" id="{BBB588D8-5771-C0CA-FA94-17E4AB9140D1}"/>
              </a:ext>
            </a:extLst>
          </p:cNvPr>
          <p:cNvSpPr/>
          <p:nvPr userDrawn="1"/>
        </p:nvSpPr>
        <p:spPr>
          <a:xfrm>
            <a:off x="361" y="0"/>
            <a:ext cx="5576341" cy="6858000"/>
          </a:xfrm>
          <a:prstGeom prst="rect">
            <a:avLst/>
          </a:prstGeom>
          <a:gradFill>
            <a:gsLst>
              <a:gs pos="52000">
                <a:srgbClr val="002060">
                  <a:alpha val="0"/>
                </a:srgbClr>
              </a:gs>
              <a:gs pos="0">
                <a:srgbClr val="002060"/>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1"/>
          </a:p>
        </p:txBody>
      </p:sp>
      <p:sp>
        <p:nvSpPr>
          <p:cNvPr id="9" name="Google Shape;124;p24">
            <a:extLst>
              <a:ext uri="{FF2B5EF4-FFF2-40B4-BE49-F238E27FC236}">
                <a16:creationId xmlns:a16="http://schemas.microsoft.com/office/drawing/2014/main" id="{FE241B5E-D793-B37B-F0BC-F11977A17252}"/>
              </a:ext>
            </a:extLst>
          </p:cNvPr>
          <p:cNvSpPr/>
          <p:nvPr userDrawn="1"/>
        </p:nvSpPr>
        <p:spPr>
          <a:xfrm rot="5400000">
            <a:off x="1706825" y="733365"/>
            <a:ext cx="4478400" cy="6702000"/>
          </a:xfrm>
          <a:prstGeom prst="rect">
            <a:avLst/>
          </a:prstGeom>
          <a:solidFill>
            <a:schemeClr val="bg1"/>
          </a:solidFill>
          <a:ln>
            <a:noFill/>
          </a:ln>
        </p:spPr>
        <p:txBody>
          <a:bodyPr spcFirstLastPara="1" wrap="square" lIns="91426" tIns="91426" rIns="91426" bIns="91426" anchor="ctr" anchorCtr="0">
            <a:noAutofit/>
          </a:bodyPr>
          <a:lstStyle/>
          <a:p>
            <a:pPr marL="0" lvl="0" indent="0" algn="l" rtl="0">
              <a:spcBef>
                <a:spcPts val="0"/>
              </a:spcBef>
              <a:spcAft>
                <a:spcPts val="0"/>
              </a:spcAft>
              <a:buNone/>
            </a:pPr>
            <a:endParaRPr sz="1801"/>
          </a:p>
        </p:txBody>
      </p:sp>
      <p:sp>
        <p:nvSpPr>
          <p:cNvPr id="2" name="Title 1">
            <a:extLst>
              <a:ext uri="{FF2B5EF4-FFF2-40B4-BE49-F238E27FC236}">
                <a16:creationId xmlns:a16="http://schemas.microsoft.com/office/drawing/2014/main" id="{63F48DC6-8C9A-7041-4D5A-8494D0BF79D7}"/>
              </a:ext>
            </a:extLst>
          </p:cNvPr>
          <p:cNvSpPr>
            <a:spLocks noGrp="1"/>
          </p:cNvSpPr>
          <p:nvPr>
            <p:ph type="ctrTitle"/>
          </p:nvPr>
        </p:nvSpPr>
        <p:spPr>
          <a:xfrm>
            <a:off x="808382" y="2126355"/>
            <a:ext cx="6278219" cy="3289853"/>
          </a:xfrm>
          <a:prstGeom prst="rect">
            <a:avLst/>
          </a:prstGeom>
        </p:spPr>
        <p:txBody>
          <a:bodyPr anchor="b">
            <a:normAutofit/>
          </a:bodyPr>
          <a:lstStyle>
            <a:lvl1pPr algn="l">
              <a:defRPr sz="5401" b="1">
                <a:solidFill>
                  <a:schemeClr val="tx1"/>
                </a:solidFill>
                <a:latin typeface="Arial" panose="020B0604020202020204" pitchFamily="34" charset="0"/>
                <a:ea typeface="Helvetica Neue" panose="02000503000000020004" pitchFamily="2" charset="0"/>
                <a:cs typeface="Arial" panose="020B0604020202020204" pitchFamily="34" charset="0"/>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1682C907-2B3B-23AA-FCEB-330370E43A14}"/>
              </a:ext>
            </a:extLst>
          </p:cNvPr>
          <p:cNvSpPr>
            <a:spLocks noGrp="1"/>
          </p:cNvSpPr>
          <p:nvPr>
            <p:ph type="subTitle" idx="1"/>
          </p:nvPr>
        </p:nvSpPr>
        <p:spPr>
          <a:xfrm>
            <a:off x="808382" y="5545417"/>
            <a:ext cx="6278219" cy="477078"/>
          </a:xfrm>
          <a:prstGeom prst="rect">
            <a:avLst/>
          </a:prstGeom>
        </p:spPr>
        <p:txBody>
          <a:bodyPr/>
          <a:lstStyle>
            <a:lvl1pPr marL="0" indent="0" algn="l">
              <a:buNone/>
              <a:defRPr sz="2400">
                <a:solidFill>
                  <a:schemeClr val="tx1"/>
                </a:solidFill>
                <a:latin typeface="Arial" panose="020B0604020202020204" pitchFamily="34" charset="0"/>
                <a:ea typeface="Helvetica Neue" panose="02000503000000020004" pitchFamily="2" charset="0"/>
                <a:cs typeface="Arial" panose="020B0604020202020204" pitchFamily="34" charset="0"/>
              </a:defRPr>
            </a:lvl1pPr>
            <a:lvl2pPr marL="457206" indent="0" algn="ctr">
              <a:buNone/>
              <a:defRPr sz="2000"/>
            </a:lvl2pPr>
            <a:lvl3pPr marL="914411" indent="0" algn="ctr">
              <a:buNone/>
              <a:defRPr sz="1801"/>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GB"/>
              <a:t>Click to edit Master subtitle style</a:t>
            </a:r>
            <a:endParaRPr lang="en-US"/>
          </a:p>
        </p:txBody>
      </p:sp>
      <p:sp>
        <p:nvSpPr>
          <p:cNvPr id="10" name="Google Shape;127;p24">
            <a:extLst>
              <a:ext uri="{FF2B5EF4-FFF2-40B4-BE49-F238E27FC236}">
                <a16:creationId xmlns:a16="http://schemas.microsoft.com/office/drawing/2014/main" id="{3FF0DCDA-47BC-D937-115A-05632BC3BFF1}"/>
              </a:ext>
            </a:extLst>
          </p:cNvPr>
          <p:cNvSpPr/>
          <p:nvPr userDrawn="1"/>
        </p:nvSpPr>
        <p:spPr>
          <a:xfrm rot="-5400000" flipH="1">
            <a:off x="9805401" y="3936965"/>
            <a:ext cx="4478400" cy="294800"/>
          </a:xfrm>
          <a:prstGeom prst="rect">
            <a:avLst/>
          </a:prstGeom>
          <a:solidFill>
            <a:schemeClr val="bg1"/>
          </a:solidFill>
          <a:ln>
            <a:noFill/>
          </a:ln>
        </p:spPr>
        <p:txBody>
          <a:bodyPr spcFirstLastPara="1" wrap="square" lIns="91426" tIns="91426" rIns="91426" bIns="91426" anchor="ctr" anchorCtr="0">
            <a:noAutofit/>
          </a:bodyPr>
          <a:lstStyle/>
          <a:p>
            <a:pPr marL="0" lvl="0" indent="0" algn="l" rtl="0">
              <a:spcBef>
                <a:spcPts val="0"/>
              </a:spcBef>
              <a:spcAft>
                <a:spcPts val="0"/>
              </a:spcAft>
              <a:buNone/>
            </a:pPr>
            <a:endParaRPr sz="1801">
              <a:solidFill>
                <a:schemeClr val="accent1">
                  <a:lumMod val="20000"/>
                  <a:lumOff val="80000"/>
                </a:schemeClr>
              </a:solidFill>
            </a:endParaRPr>
          </a:p>
        </p:txBody>
      </p:sp>
      <p:pic>
        <p:nvPicPr>
          <p:cNvPr id="6" name="Picture 5">
            <a:extLst>
              <a:ext uri="{FF2B5EF4-FFF2-40B4-BE49-F238E27FC236}">
                <a16:creationId xmlns:a16="http://schemas.microsoft.com/office/drawing/2014/main" id="{7B43B08A-7FA4-2F14-9C32-4EA359ED5808}"/>
              </a:ext>
            </a:extLst>
          </p:cNvPr>
          <p:cNvPicPr>
            <a:picLocks noChangeAspect="1"/>
          </p:cNvPicPr>
          <p:nvPr userDrawn="1"/>
        </p:nvPicPr>
        <p:blipFill>
          <a:blip r:embed="rId3"/>
          <a:srcRect/>
          <a:stretch/>
        </p:blipFill>
        <p:spPr>
          <a:xfrm>
            <a:off x="283401" y="153731"/>
            <a:ext cx="2505131" cy="1613684"/>
          </a:xfrm>
          <a:prstGeom prst="rect">
            <a:avLst/>
          </a:prstGeom>
        </p:spPr>
      </p:pic>
    </p:spTree>
    <p:extLst>
      <p:ext uri="{BB962C8B-B14F-4D97-AF65-F5344CB8AC3E}">
        <p14:creationId xmlns:p14="http://schemas.microsoft.com/office/powerpoint/2010/main" val="3357726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44858A-1665-A6CA-20DA-24E1CC235D4E}"/>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7E717887-E11F-0988-D40A-C1248626CE1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3564B06-0F56-4FD5-0D86-B94C8866C0E4}"/>
              </a:ext>
            </a:extLst>
          </p:cNvPr>
          <p:cNvSpPr>
            <a:spLocks noGrp="1"/>
          </p:cNvSpPr>
          <p:nvPr>
            <p:ph type="dt" sz="half" idx="10"/>
          </p:nvPr>
        </p:nvSpPr>
        <p:spPr/>
        <p:txBody>
          <a:bodyPr/>
          <a:lstStyle/>
          <a:p>
            <a:fld id="{598993BB-22DA-4771-9680-2C9E9B115E0F}" type="datetimeFigureOut">
              <a:rPr lang="en-GB" smtClean="0"/>
              <a:t>19/08/2026</a:t>
            </a:fld>
            <a:endParaRPr lang="en-GB"/>
          </a:p>
        </p:txBody>
      </p:sp>
      <p:sp>
        <p:nvSpPr>
          <p:cNvPr id="5" name="Footer Placeholder 4">
            <a:extLst>
              <a:ext uri="{FF2B5EF4-FFF2-40B4-BE49-F238E27FC236}">
                <a16:creationId xmlns:a16="http://schemas.microsoft.com/office/drawing/2014/main" id="{D986E62B-8A5E-D5DF-D8E8-227568C54D8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61CA1C-506B-E5AE-71DC-40ED051A933C}"/>
              </a:ext>
            </a:extLst>
          </p:cNvPr>
          <p:cNvSpPr>
            <a:spLocks noGrp="1"/>
          </p:cNvSpPr>
          <p:nvPr>
            <p:ph type="sldNum" sz="quarter" idx="12"/>
          </p:nvPr>
        </p:nvSpPr>
        <p:spPr/>
        <p:txBody>
          <a:bodyPr/>
          <a:lstStyle/>
          <a:p>
            <a:fld id="{42F0666E-3592-400C-8AA6-54938EB07719}" type="slidenum">
              <a:rPr lang="en-GB" smtClean="0"/>
              <a:t>‹#›</a:t>
            </a:fld>
            <a:endParaRPr lang="en-GB"/>
          </a:p>
        </p:txBody>
      </p:sp>
    </p:spTree>
    <p:extLst>
      <p:ext uri="{BB962C8B-B14F-4D97-AF65-F5344CB8AC3E}">
        <p14:creationId xmlns:p14="http://schemas.microsoft.com/office/powerpoint/2010/main" val="4745104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5A">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A68257A0-D787-0789-1200-5D6BB77A4AE0}"/>
              </a:ext>
            </a:extLst>
          </p:cNvPr>
          <p:cNvPicPr>
            <a:picLocks noChangeAspect="1"/>
          </p:cNvPicPr>
          <p:nvPr userDrawn="1"/>
        </p:nvPicPr>
        <p:blipFill>
          <a:blip r:embed="rId2"/>
          <a:srcRect l="29971" t="22641" b="25094"/>
          <a:stretch>
            <a:fillRect/>
          </a:stretch>
        </p:blipFill>
        <p:spPr>
          <a:xfrm flipH="1">
            <a:off x="2933663" y="-31192"/>
            <a:ext cx="9258338" cy="6909831"/>
          </a:xfrm>
          <a:prstGeom prst="rect">
            <a:avLst/>
          </a:prstGeom>
        </p:spPr>
      </p:pic>
      <p:sp>
        <p:nvSpPr>
          <p:cNvPr id="9" name="Google Shape;124;p24">
            <a:extLst>
              <a:ext uri="{FF2B5EF4-FFF2-40B4-BE49-F238E27FC236}">
                <a16:creationId xmlns:a16="http://schemas.microsoft.com/office/drawing/2014/main" id="{FE241B5E-D793-B37B-F0BC-F11977A17252}"/>
              </a:ext>
            </a:extLst>
          </p:cNvPr>
          <p:cNvSpPr/>
          <p:nvPr userDrawn="1"/>
        </p:nvSpPr>
        <p:spPr>
          <a:xfrm rot="5400000">
            <a:off x="1706825" y="733365"/>
            <a:ext cx="4478400" cy="6702000"/>
          </a:xfrm>
          <a:prstGeom prst="rect">
            <a:avLst/>
          </a:prstGeom>
          <a:solidFill>
            <a:schemeClr val="accent1"/>
          </a:solidFill>
          <a:ln>
            <a:noFill/>
          </a:ln>
        </p:spPr>
        <p:txBody>
          <a:bodyPr spcFirstLastPara="1" wrap="square" lIns="91426" tIns="91426" rIns="91426" bIns="91426" anchor="ctr" anchorCtr="0">
            <a:noAutofit/>
          </a:bodyPr>
          <a:lstStyle/>
          <a:p>
            <a:pPr marL="0" lvl="0" indent="0" algn="l" rtl="0">
              <a:spcBef>
                <a:spcPts val="0"/>
              </a:spcBef>
              <a:spcAft>
                <a:spcPts val="0"/>
              </a:spcAft>
              <a:buNone/>
            </a:pPr>
            <a:endParaRPr sz="1801"/>
          </a:p>
        </p:txBody>
      </p:sp>
      <p:sp>
        <p:nvSpPr>
          <p:cNvPr id="2" name="Title 1">
            <a:extLst>
              <a:ext uri="{FF2B5EF4-FFF2-40B4-BE49-F238E27FC236}">
                <a16:creationId xmlns:a16="http://schemas.microsoft.com/office/drawing/2014/main" id="{63F48DC6-8C9A-7041-4D5A-8494D0BF79D7}"/>
              </a:ext>
            </a:extLst>
          </p:cNvPr>
          <p:cNvSpPr>
            <a:spLocks noGrp="1"/>
          </p:cNvSpPr>
          <p:nvPr>
            <p:ph type="ctrTitle"/>
          </p:nvPr>
        </p:nvSpPr>
        <p:spPr>
          <a:xfrm>
            <a:off x="808382" y="2126355"/>
            <a:ext cx="6278219" cy="3289853"/>
          </a:xfrm>
          <a:prstGeom prst="rect">
            <a:avLst/>
          </a:prstGeom>
        </p:spPr>
        <p:txBody>
          <a:bodyPr anchor="b">
            <a:normAutofit/>
          </a:bodyPr>
          <a:lstStyle>
            <a:lvl1pPr algn="l">
              <a:defRPr sz="5401" b="1">
                <a:solidFill>
                  <a:schemeClr val="bg1"/>
                </a:solidFill>
                <a:latin typeface="Arial" panose="020B0604020202020204" pitchFamily="34" charset="0"/>
                <a:ea typeface="Helvetica Neue" panose="02000503000000020004" pitchFamily="2" charset="0"/>
                <a:cs typeface="Arial" panose="020B0604020202020204" pitchFamily="34" charset="0"/>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1682C907-2B3B-23AA-FCEB-330370E43A14}"/>
              </a:ext>
            </a:extLst>
          </p:cNvPr>
          <p:cNvSpPr>
            <a:spLocks noGrp="1"/>
          </p:cNvSpPr>
          <p:nvPr>
            <p:ph type="subTitle" idx="1"/>
          </p:nvPr>
        </p:nvSpPr>
        <p:spPr>
          <a:xfrm>
            <a:off x="808382" y="5545417"/>
            <a:ext cx="6278219" cy="477078"/>
          </a:xfrm>
          <a:prstGeom prst="rect">
            <a:avLst/>
          </a:prstGeom>
        </p:spPr>
        <p:txBody>
          <a:bodyPr/>
          <a:lstStyle>
            <a:lvl1pPr marL="0" indent="0" algn="l">
              <a:buNone/>
              <a:defRPr sz="2400">
                <a:solidFill>
                  <a:schemeClr val="bg1"/>
                </a:solidFill>
                <a:latin typeface="Arial" panose="020B0604020202020204" pitchFamily="34" charset="0"/>
                <a:ea typeface="Helvetica Neue" panose="02000503000000020004" pitchFamily="2" charset="0"/>
                <a:cs typeface="Arial" panose="020B0604020202020204" pitchFamily="34" charset="0"/>
              </a:defRPr>
            </a:lvl1pPr>
            <a:lvl2pPr marL="457206" indent="0" algn="ctr">
              <a:buNone/>
              <a:defRPr sz="2000"/>
            </a:lvl2pPr>
            <a:lvl3pPr marL="914411" indent="0" algn="ctr">
              <a:buNone/>
              <a:defRPr sz="1801"/>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GB"/>
              <a:t>Click to edit Master subtitle style</a:t>
            </a:r>
            <a:endParaRPr lang="en-US"/>
          </a:p>
        </p:txBody>
      </p:sp>
      <p:sp>
        <p:nvSpPr>
          <p:cNvPr id="10" name="Google Shape;127;p24">
            <a:extLst>
              <a:ext uri="{FF2B5EF4-FFF2-40B4-BE49-F238E27FC236}">
                <a16:creationId xmlns:a16="http://schemas.microsoft.com/office/drawing/2014/main" id="{3FF0DCDA-47BC-D937-115A-05632BC3BFF1}"/>
              </a:ext>
            </a:extLst>
          </p:cNvPr>
          <p:cNvSpPr/>
          <p:nvPr userDrawn="1"/>
        </p:nvSpPr>
        <p:spPr>
          <a:xfrm rot="-5400000" flipH="1">
            <a:off x="9805401" y="3936965"/>
            <a:ext cx="4478400" cy="294800"/>
          </a:xfrm>
          <a:prstGeom prst="rect">
            <a:avLst/>
          </a:prstGeom>
          <a:solidFill>
            <a:schemeClr val="accent1"/>
          </a:solidFill>
          <a:ln>
            <a:noFill/>
          </a:ln>
        </p:spPr>
        <p:txBody>
          <a:bodyPr spcFirstLastPara="1" wrap="square" lIns="91426" tIns="91426" rIns="91426" bIns="91426" anchor="ctr" anchorCtr="0">
            <a:noAutofit/>
          </a:bodyPr>
          <a:lstStyle/>
          <a:p>
            <a:pPr marL="0" lvl="0" indent="0" algn="l" rtl="0">
              <a:spcBef>
                <a:spcPts val="0"/>
              </a:spcBef>
              <a:spcAft>
                <a:spcPts val="0"/>
              </a:spcAft>
              <a:buNone/>
            </a:pPr>
            <a:endParaRPr sz="1801">
              <a:solidFill>
                <a:schemeClr val="accent1">
                  <a:lumMod val="20000"/>
                  <a:lumOff val="80000"/>
                </a:schemeClr>
              </a:solidFill>
            </a:endParaRPr>
          </a:p>
        </p:txBody>
      </p:sp>
      <p:pic>
        <p:nvPicPr>
          <p:cNvPr id="7" name="Picture 6">
            <a:extLst>
              <a:ext uri="{FF2B5EF4-FFF2-40B4-BE49-F238E27FC236}">
                <a16:creationId xmlns:a16="http://schemas.microsoft.com/office/drawing/2014/main" id="{1ED6B305-AC35-876F-F2C4-92F113B56ED2}"/>
              </a:ext>
            </a:extLst>
          </p:cNvPr>
          <p:cNvPicPr>
            <a:picLocks noChangeAspect="1"/>
          </p:cNvPicPr>
          <p:nvPr userDrawn="1"/>
        </p:nvPicPr>
        <p:blipFill>
          <a:blip r:embed="rId3"/>
          <a:srcRect/>
          <a:stretch/>
        </p:blipFill>
        <p:spPr>
          <a:xfrm>
            <a:off x="283401" y="152400"/>
            <a:ext cx="2505131" cy="1616347"/>
          </a:xfrm>
          <a:prstGeom prst="rect">
            <a:avLst/>
          </a:prstGeom>
        </p:spPr>
      </p:pic>
    </p:spTree>
    <p:extLst>
      <p:ext uri="{BB962C8B-B14F-4D97-AF65-F5344CB8AC3E}">
        <p14:creationId xmlns:p14="http://schemas.microsoft.com/office/powerpoint/2010/main" val="9836290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5B Light">
    <p:spTree>
      <p:nvGrpSpPr>
        <p:cNvPr id="1" name=""/>
        <p:cNvGrpSpPr/>
        <p:nvPr/>
      </p:nvGrpSpPr>
      <p:grpSpPr>
        <a:xfrm>
          <a:off x="0" y="0"/>
          <a:ext cx="0" cy="0"/>
          <a:chOff x="0" y="0"/>
          <a:chExt cx="0" cy="0"/>
        </a:xfrm>
      </p:grpSpPr>
      <p:pic>
        <p:nvPicPr>
          <p:cNvPr id="12" name="Picture Placeholder 5">
            <a:extLst>
              <a:ext uri="{FF2B5EF4-FFF2-40B4-BE49-F238E27FC236}">
                <a16:creationId xmlns:a16="http://schemas.microsoft.com/office/drawing/2014/main" id="{D9916667-CF06-ADEB-CC55-CDBDAAAEC8B5}"/>
              </a:ext>
            </a:extLst>
          </p:cNvPr>
          <p:cNvPicPr>
            <a:picLocks noChangeAspect="1"/>
          </p:cNvPicPr>
          <p:nvPr userDrawn="1"/>
        </p:nvPicPr>
        <p:blipFill>
          <a:blip r:embed="rId2"/>
          <a:srcRect l="30481" t="30448" b="30448"/>
          <a:stretch>
            <a:fillRect/>
          </a:stretch>
        </p:blipFill>
        <p:spPr>
          <a:xfrm flipH="1">
            <a:off x="0" y="0"/>
            <a:ext cx="12192000" cy="6858000"/>
          </a:xfrm>
          <a:prstGeom prst="rect">
            <a:avLst/>
          </a:prstGeom>
        </p:spPr>
      </p:pic>
      <p:sp>
        <p:nvSpPr>
          <p:cNvPr id="9" name="Google Shape;124;p24">
            <a:extLst>
              <a:ext uri="{FF2B5EF4-FFF2-40B4-BE49-F238E27FC236}">
                <a16:creationId xmlns:a16="http://schemas.microsoft.com/office/drawing/2014/main" id="{FE241B5E-D793-B37B-F0BC-F11977A17252}"/>
              </a:ext>
            </a:extLst>
          </p:cNvPr>
          <p:cNvSpPr/>
          <p:nvPr userDrawn="1"/>
        </p:nvSpPr>
        <p:spPr>
          <a:xfrm rot="5400000">
            <a:off x="1706825" y="733365"/>
            <a:ext cx="4478400" cy="6702000"/>
          </a:xfrm>
          <a:prstGeom prst="rect">
            <a:avLst/>
          </a:prstGeom>
          <a:solidFill>
            <a:schemeClr val="bg1"/>
          </a:solidFill>
          <a:ln>
            <a:noFill/>
          </a:ln>
        </p:spPr>
        <p:txBody>
          <a:bodyPr spcFirstLastPara="1" wrap="square" lIns="91426" tIns="91426" rIns="91426" bIns="91426" anchor="ctr" anchorCtr="0">
            <a:noAutofit/>
          </a:bodyPr>
          <a:lstStyle/>
          <a:p>
            <a:pPr marL="0" lvl="0" indent="0" algn="l" rtl="0">
              <a:spcBef>
                <a:spcPts val="0"/>
              </a:spcBef>
              <a:spcAft>
                <a:spcPts val="0"/>
              </a:spcAft>
              <a:buNone/>
            </a:pPr>
            <a:endParaRPr sz="1801"/>
          </a:p>
        </p:txBody>
      </p:sp>
      <p:sp>
        <p:nvSpPr>
          <p:cNvPr id="2" name="Title 1">
            <a:extLst>
              <a:ext uri="{FF2B5EF4-FFF2-40B4-BE49-F238E27FC236}">
                <a16:creationId xmlns:a16="http://schemas.microsoft.com/office/drawing/2014/main" id="{63F48DC6-8C9A-7041-4D5A-8494D0BF79D7}"/>
              </a:ext>
            </a:extLst>
          </p:cNvPr>
          <p:cNvSpPr>
            <a:spLocks noGrp="1"/>
          </p:cNvSpPr>
          <p:nvPr>
            <p:ph type="ctrTitle"/>
          </p:nvPr>
        </p:nvSpPr>
        <p:spPr>
          <a:xfrm>
            <a:off x="808382" y="2126355"/>
            <a:ext cx="6278219" cy="3289853"/>
          </a:xfrm>
          <a:prstGeom prst="rect">
            <a:avLst/>
          </a:prstGeom>
        </p:spPr>
        <p:txBody>
          <a:bodyPr anchor="b">
            <a:normAutofit/>
          </a:bodyPr>
          <a:lstStyle>
            <a:lvl1pPr algn="l">
              <a:defRPr sz="5401" b="1">
                <a:solidFill>
                  <a:schemeClr val="tx1"/>
                </a:solidFill>
                <a:latin typeface="Arial" panose="020B0604020202020204" pitchFamily="34" charset="0"/>
                <a:ea typeface="Helvetica Neue" panose="02000503000000020004" pitchFamily="2" charset="0"/>
                <a:cs typeface="Arial" panose="020B0604020202020204" pitchFamily="34" charset="0"/>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1682C907-2B3B-23AA-FCEB-330370E43A14}"/>
              </a:ext>
            </a:extLst>
          </p:cNvPr>
          <p:cNvSpPr>
            <a:spLocks noGrp="1"/>
          </p:cNvSpPr>
          <p:nvPr>
            <p:ph type="subTitle" idx="1"/>
          </p:nvPr>
        </p:nvSpPr>
        <p:spPr>
          <a:xfrm>
            <a:off x="808382" y="5545417"/>
            <a:ext cx="6278219" cy="477078"/>
          </a:xfrm>
          <a:prstGeom prst="rect">
            <a:avLst/>
          </a:prstGeom>
        </p:spPr>
        <p:txBody>
          <a:bodyPr/>
          <a:lstStyle>
            <a:lvl1pPr marL="0" indent="0" algn="l">
              <a:buNone/>
              <a:defRPr sz="2400">
                <a:solidFill>
                  <a:schemeClr val="tx1"/>
                </a:solidFill>
                <a:latin typeface="Arial" panose="020B0604020202020204" pitchFamily="34" charset="0"/>
                <a:ea typeface="Helvetica Neue" panose="02000503000000020004" pitchFamily="2" charset="0"/>
                <a:cs typeface="Arial" panose="020B0604020202020204" pitchFamily="34" charset="0"/>
              </a:defRPr>
            </a:lvl1pPr>
            <a:lvl2pPr marL="457206" indent="0" algn="ctr">
              <a:buNone/>
              <a:defRPr sz="2000"/>
            </a:lvl2pPr>
            <a:lvl3pPr marL="914411" indent="0" algn="ctr">
              <a:buNone/>
              <a:defRPr sz="1801"/>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GB"/>
              <a:t>Click to edit Master subtitle style</a:t>
            </a:r>
            <a:endParaRPr lang="en-US"/>
          </a:p>
        </p:txBody>
      </p:sp>
      <p:sp>
        <p:nvSpPr>
          <p:cNvPr id="10" name="Google Shape;127;p24">
            <a:extLst>
              <a:ext uri="{FF2B5EF4-FFF2-40B4-BE49-F238E27FC236}">
                <a16:creationId xmlns:a16="http://schemas.microsoft.com/office/drawing/2014/main" id="{3FF0DCDA-47BC-D937-115A-05632BC3BFF1}"/>
              </a:ext>
            </a:extLst>
          </p:cNvPr>
          <p:cNvSpPr/>
          <p:nvPr userDrawn="1"/>
        </p:nvSpPr>
        <p:spPr>
          <a:xfrm rot="-5400000" flipH="1">
            <a:off x="9805401" y="3936965"/>
            <a:ext cx="4478400" cy="294800"/>
          </a:xfrm>
          <a:prstGeom prst="rect">
            <a:avLst/>
          </a:prstGeom>
          <a:solidFill>
            <a:schemeClr val="bg1"/>
          </a:solidFill>
          <a:ln>
            <a:noFill/>
          </a:ln>
        </p:spPr>
        <p:txBody>
          <a:bodyPr spcFirstLastPara="1" wrap="square" lIns="91426" tIns="91426" rIns="91426" bIns="91426" anchor="ctr" anchorCtr="0">
            <a:noAutofit/>
          </a:bodyPr>
          <a:lstStyle/>
          <a:p>
            <a:pPr marL="0" lvl="0" indent="0" algn="l" rtl="0">
              <a:spcBef>
                <a:spcPts val="0"/>
              </a:spcBef>
              <a:spcAft>
                <a:spcPts val="0"/>
              </a:spcAft>
              <a:buNone/>
            </a:pPr>
            <a:endParaRPr sz="1801">
              <a:solidFill>
                <a:schemeClr val="accent1">
                  <a:lumMod val="20000"/>
                  <a:lumOff val="80000"/>
                </a:schemeClr>
              </a:solidFill>
            </a:endParaRPr>
          </a:p>
        </p:txBody>
      </p:sp>
      <p:pic>
        <p:nvPicPr>
          <p:cNvPr id="5" name="Picture 4">
            <a:extLst>
              <a:ext uri="{FF2B5EF4-FFF2-40B4-BE49-F238E27FC236}">
                <a16:creationId xmlns:a16="http://schemas.microsoft.com/office/drawing/2014/main" id="{235FBFDF-0D2E-DE1B-C420-E1EBA4A0F5C8}"/>
              </a:ext>
            </a:extLst>
          </p:cNvPr>
          <p:cNvPicPr>
            <a:picLocks noChangeAspect="1"/>
          </p:cNvPicPr>
          <p:nvPr userDrawn="1"/>
        </p:nvPicPr>
        <p:blipFill>
          <a:blip r:embed="rId3"/>
          <a:srcRect/>
          <a:stretch/>
        </p:blipFill>
        <p:spPr>
          <a:xfrm>
            <a:off x="283401" y="153731"/>
            <a:ext cx="2505131" cy="1613684"/>
          </a:xfrm>
          <a:prstGeom prst="rect">
            <a:avLst/>
          </a:prstGeom>
        </p:spPr>
      </p:pic>
    </p:spTree>
    <p:extLst>
      <p:ext uri="{BB962C8B-B14F-4D97-AF65-F5344CB8AC3E}">
        <p14:creationId xmlns:p14="http://schemas.microsoft.com/office/powerpoint/2010/main" val="28038400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3" name="Google Shape;127;p24">
            <a:extLst>
              <a:ext uri="{FF2B5EF4-FFF2-40B4-BE49-F238E27FC236}">
                <a16:creationId xmlns:a16="http://schemas.microsoft.com/office/drawing/2014/main" id="{17370759-DCAA-D2E2-6560-CCD701C56E48}"/>
              </a:ext>
            </a:extLst>
          </p:cNvPr>
          <p:cNvSpPr/>
          <p:nvPr userDrawn="1"/>
        </p:nvSpPr>
        <p:spPr>
          <a:xfrm rot="-5400000" flipH="1">
            <a:off x="1417341" y="-1185842"/>
            <a:ext cx="6858001" cy="9229687"/>
          </a:xfrm>
          <a:prstGeom prst="rect">
            <a:avLst/>
          </a:prstGeom>
          <a:solidFill>
            <a:schemeClr val="accent1"/>
          </a:solidFill>
          <a:ln>
            <a:noFill/>
          </a:ln>
        </p:spPr>
        <p:txBody>
          <a:bodyPr spcFirstLastPara="1" wrap="square" lIns="91426" tIns="91426" rIns="91426" bIns="91426" anchor="ctr" anchorCtr="0">
            <a:noAutofit/>
          </a:bodyPr>
          <a:lstStyle/>
          <a:p>
            <a:pPr marL="0" lvl="0" indent="0" algn="l" rtl="0">
              <a:spcBef>
                <a:spcPts val="0"/>
              </a:spcBef>
              <a:spcAft>
                <a:spcPts val="0"/>
              </a:spcAft>
              <a:buNone/>
            </a:pPr>
            <a:endParaRPr sz="1801" u="none">
              <a:solidFill>
                <a:schemeClr val="accent1">
                  <a:lumMod val="20000"/>
                  <a:lumOff val="80000"/>
                </a:schemeClr>
              </a:solidFill>
            </a:endParaRPr>
          </a:p>
        </p:txBody>
      </p:sp>
      <p:sp>
        <p:nvSpPr>
          <p:cNvPr id="4" name="Google Shape;127;p24">
            <a:extLst>
              <a:ext uri="{FF2B5EF4-FFF2-40B4-BE49-F238E27FC236}">
                <a16:creationId xmlns:a16="http://schemas.microsoft.com/office/drawing/2014/main" id="{475026F9-C96B-D580-4FEA-78F038D63574}"/>
              </a:ext>
            </a:extLst>
          </p:cNvPr>
          <p:cNvSpPr/>
          <p:nvPr userDrawn="1"/>
        </p:nvSpPr>
        <p:spPr>
          <a:xfrm rot="-5400000" flipH="1">
            <a:off x="-3313251" y="3313255"/>
            <a:ext cx="6858001" cy="231497"/>
          </a:xfrm>
          <a:prstGeom prst="rect">
            <a:avLst/>
          </a:prstGeom>
          <a:solidFill>
            <a:schemeClr val="bg1"/>
          </a:solidFill>
          <a:ln>
            <a:noFill/>
          </a:ln>
        </p:spPr>
        <p:txBody>
          <a:bodyPr spcFirstLastPara="1" wrap="square" lIns="91426" tIns="91426" rIns="91426" bIns="91426" anchor="ctr" anchorCtr="0">
            <a:noAutofit/>
          </a:bodyPr>
          <a:lstStyle/>
          <a:p>
            <a:pPr marL="0" lvl="0" indent="0" algn="l" rtl="0">
              <a:spcBef>
                <a:spcPts val="0"/>
              </a:spcBef>
              <a:spcAft>
                <a:spcPts val="0"/>
              </a:spcAft>
              <a:buNone/>
            </a:pPr>
            <a:endParaRPr sz="1801">
              <a:solidFill>
                <a:schemeClr val="accent1">
                  <a:lumMod val="20000"/>
                  <a:lumOff val="80000"/>
                </a:schemeClr>
              </a:solidFill>
            </a:endParaRPr>
          </a:p>
        </p:txBody>
      </p:sp>
      <p:sp>
        <p:nvSpPr>
          <p:cNvPr id="5" name="Title 1">
            <a:extLst>
              <a:ext uri="{FF2B5EF4-FFF2-40B4-BE49-F238E27FC236}">
                <a16:creationId xmlns:a16="http://schemas.microsoft.com/office/drawing/2014/main" id="{59A7ABC1-C067-E0C9-5C84-668AC55178B1}"/>
              </a:ext>
            </a:extLst>
          </p:cNvPr>
          <p:cNvSpPr>
            <a:spLocks noGrp="1"/>
          </p:cNvSpPr>
          <p:nvPr>
            <p:ph type="title" hasCustomPrompt="1"/>
          </p:nvPr>
        </p:nvSpPr>
        <p:spPr>
          <a:xfrm>
            <a:off x="838200" y="2984499"/>
            <a:ext cx="7480300" cy="2476501"/>
          </a:xfrm>
          <a:prstGeom prst="rect">
            <a:avLst/>
          </a:prstGeom>
        </p:spPr>
        <p:txBody>
          <a:bodyPr anchor="t"/>
          <a:lstStyle>
            <a:lvl1pPr>
              <a:defRPr sz="2800">
                <a:solidFill>
                  <a:schemeClr val="bg1"/>
                </a:solidFill>
                <a:latin typeface="Arial" panose="020B0604020202020204" pitchFamily="34" charset="0"/>
                <a:cs typeface="Arial" panose="020B0604020202020204" pitchFamily="34" charset="0"/>
              </a:defRPr>
            </a:lvl1pPr>
          </a:lstStyle>
          <a:p>
            <a:r>
              <a:rPr lang="en-US"/>
              <a:t>01. Section 1</a:t>
            </a:r>
            <a:br>
              <a:rPr lang="en-US"/>
            </a:br>
            <a:r>
              <a:rPr lang="en-US"/>
              <a:t>02. Section 2</a:t>
            </a:r>
            <a:br>
              <a:rPr lang="en-US"/>
            </a:br>
            <a:r>
              <a:rPr lang="en-US"/>
              <a:t>03. Section 3</a:t>
            </a:r>
            <a:br>
              <a:rPr lang="en-US"/>
            </a:br>
            <a:r>
              <a:rPr lang="en-US"/>
              <a:t>04. Section 4</a:t>
            </a:r>
            <a:br>
              <a:rPr lang="en-US"/>
            </a:br>
            <a:r>
              <a:rPr lang="en-US"/>
              <a:t>05. Section 5</a:t>
            </a:r>
            <a:br>
              <a:rPr lang="en-US"/>
            </a:br>
            <a:r>
              <a:rPr lang="en-US"/>
              <a:t>06. Section 6</a:t>
            </a:r>
          </a:p>
        </p:txBody>
      </p:sp>
      <p:sp>
        <p:nvSpPr>
          <p:cNvPr id="7" name="Text Placeholder 21">
            <a:extLst>
              <a:ext uri="{FF2B5EF4-FFF2-40B4-BE49-F238E27FC236}">
                <a16:creationId xmlns:a16="http://schemas.microsoft.com/office/drawing/2014/main" id="{E9EB16EB-9464-FACB-2927-C79203560DBE}"/>
              </a:ext>
            </a:extLst>
          </p:cNvPr>
          <p:cNvSpPr>
            <a:spLocks noGrp="1"/>
          </p:cNvSpPr>
          <p:nvPr>
            <p:ph type="body" sz="quarter" idx="10" hasCustomPrompt="1"/>
          </p:nvPr>
        </p:nvSpPr>
        <p:spPr>
          <a:xfrm>
            <a:off x="838202" y="555625"/>
            <a:ext cx="4813300" cy="936625"/>
          </a:xfrm>
          <a:prstGeom prst="rect">
            <a:avLst/>
          </a:prstGeom>
        </p:spPr>
        <p:txBody>
          <a:bodyPr/>
          <a:lstStyle>
            <a:lvl1pPr>
              <a:buNone/>
              <a:defRPr sz="6601" b="1" u="none">
                <a:solidFill>
                  <a:schemeClr val="bg1"/>
                </a:solidFill>
              </a:defRPr>
            </a:lvl1pPr>
          </a:lstStyle>
          <a:p>
            <a:pPr lvl="0"/>
            <a:r>
              <a:rPr lang="en-US"/>
              <a:t>CONTENTS</a:t>
            </a:r>
          </a:p>
        </p:txBody>
      </p:sp>
    </p:spTree>
    <p:extLst>
      <p:ext uri="{BB962C8B-B14F-4D97-AF65-F5344CB8AC3E}">
        <p14:creationId xmlns:p14="http://schemas.microsoft.com/office/powerpoint/2010/main" val="6397024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14" name="Google Shape;127;p24">
            <a:extLst>
              <a:ext uri="{FF2B5EF4-FFF2-40B4-BE49-F238E27FC236}">
                <a16:creationId xmlns:a16="http://schemas.microsoft.com/office/drawing/2014/main" id="{2962C6C7-885E-6195-F215-82EEFD795E81}"/>
              </a:ext>
            </a:extLst>
          </p:cNvPr>
          <p:cNvSpPr/>
          <p:nvPr userDrawn="1"/>
        </p:nvSpPr>
        <p:spPr>
          <a:xfrm rot="-5400000" flipH="1">
            <a:off x="1417341" y="-1185842"/>
            <a:ext cx="6858001" cy="9229687"/>
          </a:xfrm>
          <a:prstGeom prst="rect">
            <a:avLst/>
          </a:prstGeom>
          <a:solidFill>
            <a:schemeClr val="accent1"/>
          </a:solidFill>
          <a:ln>
            <a:noFill/>
          </a:ln>
        </p:spPr>
        <p:txBody>
          <a:bodyPr spcFirstLastPara="1" wrap="square" lIns="91426" tIns="91426" rIns="91426" bIns="91426" anchor="ctr" anchorCtr="0">
            <a:noAutofit/>
          </a:bodyPr>
          <a:lstStyle/>
          <a:p>
            <a:pPr marL="0" lvl="0" indent="0" algn="l" rtl="0">
              <a:spcBef>
                <a:spcPts val="0"/>
              </a:spcBef>
              <a:spcAft>
                <a:spcPts val="0"/>
              </a:spcAft>
              <a:buNone/>
            </a:pPr>
            <a:endParaRPr sz="1801">
              <a:solidFill>
                <a:schemeClr val="accent1">
                  <a:lumMod val="20000"/>
                  <a:lumOff val="80000"/>
                </a:schemeClr>
              </a:solidFill>
            </a:endParaRPr>
          </a:p>
        </p:txBody>
      </p:sp>
      <p:sp>
        <p:nvSpPr>
          <p:cNvPr id="7" name="Google Shape;127;p24">
            <a:extLst>
              <a:ext uri="{FF2B5EF4-FFF2-40B4-BE49-F238E27FC236}">
                <a16:creationId xmlns:a16="http://schemas.microsoft.com/office/drawing/2014/main" id="{B8B2822B-706C-45B3-0E62-6C8C6AB4D363}"/>
              </a:ext>
            </a:extLst>
          </p:cNvPr>
          <p:cNvSpPr/>
          <p:nvPr userDrawn="1"/>
        </p:nvSpPr>
        <p:spPr>
          <a:xfrm rot="-5400000" flipH="1">
            <a:off x="-3313251" y="3313255"/>
            <a:ext cx="6858001" cy="231497"/>
          </a:xfrm>
          <a:prstGeom prst="rect">
            <a:avLst/>
          </a:prstGeom>
          <a:solidFill>
            <a:schemeClr val="bg1"/>
          </a:solidFill>
          <a:ln>
            <a:noFill/>
          </a:ln>
        </p:spPr>
        <p:txBody>
          <a:bodyPr spcFirstLastPara="1" wrap="square" lIns="91426" tIns="91426" rIns="91426" bIns="91426" anchor="ctr" anchorCtr="0">
            <a:noAutofit/>
          </a:bodyPr>
          <a:lstStyle/>
          <a:p>
            <a:pPr marL="0" lvl="0" indent="0" algn="l" rtl="0">
              <a:spcBef>
                <a:spcPts val="0"/>
              </a:spcBef>
              <a:spcAft>
                <a:spcPts val="0"/>
              </a:spcAft>
              <a:buNone/>
            </a:pPr>
            <a:endParaRPr sz="1801">
              <a:solidFill>
                <a:schemeClr val="accent1">
                  <a:lumMod val="20000"/>
                  <a:lumOff val="80000"/>
                </a:schemeClr>
              </a:solidFill>
            </a:endParaRPr>
          </a:p>
        </p:txBody>
      </p:sp>
      <p:sp>
        <p:nvSpPr>
          <p:cNvPr id="11" name="Title 1">
            <a:extLst>
              <a:ext uri="{FF2B5EF4-FFF2-40B4-BE49-F238E27FC236}">
                <a16:creationId xmlns:a16="http://schemas.microsoft.com/office/drawing/2014/main" id="{8AC01698-0C4B-3D74-DDEE-72B3375AAC56}"/>
              </a:ext>
            </a:extLst>
          </p:cNvPr>
          <p:cNvSpPr>
            <a:spLocks noGrp="1"/>
          </p:cNvSpPr>
          <p:nvPr>
            <p:ph type="title" hasCustomPrompt="1"/>
          </p:nvPr>
        </p:nvSpPr>
        <p:spPr>
          <a:xfrm>
            <a:off x="838200" y="2984500"/>
            <a:ext cx="7480300" cy="943255"/>
          </a:xfrm>
          <a:prstGeom prst="rect">
            <a:avLst/>
          </a:prstGeom>
        </p:spPr>
        <p:txBody>
          <a:bodyPr/>
          <a:lstStyle>
            <a:lvl1pPr>
              <a:defRPr sz="5401">
                <a:solidFill>
                  <a:schemeClr val="bg1"/>
                </a:solidFill>
                <a:latin typeface="Arial" panose="020B0604020202020204" pitchFamily="34" charset="0"/>
                <a:cs typeface="Arial" panose="020B0604020202020204" pitchFamily="34" charset="0"/>
              </a:defRPr>
            </a:lvl1pPr>
          </a:lstStyle>
          <a:p>
            <a:r>
              <a:rPr lang="en-US"/>
              <a:t>DIVIDER TITLE</a:t>
            </a:r>
          </a:p>
        </p:txBody>
      </p:sp>
      <p:sp>
        <p:nvSpPr>
          <p:cNvPr id="22" name="Text Placeholder 21">
            <a:extLst>
              <a:ext uri="{FF2B5EF4-FFF2-40B4-BE49-F238E27FC236}">
                <a16:creationId xmlns:a16="http://schemas.microsoft.com/office/drawing/2014/main" id="{9F52F6D9-5625-DE22-DEDC-3D9B91435841}"/>
              </a:ext>
            </a:extLst>
          </p:cNvPr>
          <p:cNvSpPr>
            <a:spLocks noGrp="1"/>
          </p:cNvSpPr>
          <p:nvPr>
            <p:ph type="body" sz="quarter" idx="10" hasCustomPrompt="1"/>
          </p:nvPr>
        </p:nvSpPr>
        <p:spPr>
          <a:xfrm>
            <a:off x="838200" y="555625"/>
            <a:ext cx="1892617" cy="936625"/>
          </a:xfrm>
          <a:prstGeom prst="rect">
            <a:avLst/>
          </a:prstGeom>
        </p:spPr>
        <p:txBody>
          <a:bodyPr/>
          <a:lstStyle>
            <a:lvl1pPr>
              <a:buNone/>
              <a:defRPr sz="6601" b="1" u="none">
                <a:solidFill>
                  <a:schemeClr val="bg1"/>
                </a:solidFill>
              </a:defRPr>
            </a:lvl1pPr>
          </a:lstStyle>
          <a:p>
            <a:pPr lvl="0"/>
            <a:r>
              <a:rPr lang="en-US"/>
              <a:t>01</a:t>
            </a:r>
          </a:p>
        </p:txBody>
      </p:sp>
    </p:spTree>
    <p:extLst>
      <p:ext uri="{BB962C8B-B14F-4D97-AF65-F5344CB8AC3E}">
        <p14:creationId xmlns:p14="http://schemas.microsoft.com/office/powerpoint/2010/main" val="42095808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B1952E-ED4F-CECE-B3D3-04B0BD0B37C3}"/>
              </a:ext>
            </a:extLst>
          </p:cNvPr>
          <p:cNvSpPr>
            <a:spLocks noGrp="1"/>
          </p:cNvSpPr>
          <p:nvPr>
            <p:ph idx="1"/>
          </p:nvPr>
        </p:nvSpPr>
        <p:spPr>
          <a:xfrm>
            <a:off x="838202" y="1395321"/>
            <a:ext cx="10739717" cy="4930529"/>
          </a:xfrm>
          <a:prstGeom prst="rect">
            <a:avLst/>
          </a:prstGeom>
        </p:spPr>
        <p:txBody>
          <a:bodyPr/>
          <a:lstStyle>
            <a:lvl1pPr>
              <a:buClr>
                <a:srgbClr val="000000"/>
              </a:buClr>
              <a:defRPr sz="2000">
                <a:solidFill>
                  <a:schemeClr val="accent5"/>
                </a:solidFill>
                <a:latin typeface="Arial" panose="020B0604020202020204" pitchFamily="34" charset="0"/>
                <a:cs typeface="Arial" panose="020B0604020202020204" pitchFamily="34" charset="0"/>
              </a:defRPr>
            </a:lvl1pPr>
            <a:lvl2pPr>
              <a:buClr>
                <a:srgbClr val="000000"/>
              </a:buClr>
              <a:defRPr sz="2000">
                <a:solidFill>
                  <a:schemeClr val="accent5"/>
                </a:solidFill>
                <a:latin typeface="Arial" panose="020B0604020202020204" pitchFamily="34" charset="0"/>
                <a:cs typeface="Arial" panose="020B0604020202020204" pitchFamily="34" charset="0"/>
              </a:defRPr>
            </a:lvl2pPr>
            <a:lvl3pPr>
              <a:buClr>
                <a:srgbClr val="000000"/>
              </a:buClr>
              <a:defRPr sz="2000">
                <a:solidFill>
                  <a:schemeClr val="accent5"/>
                </a:solidFill>
                <a:latin typeface="Arial" panose="020B0604020202020204" pitchFamily="34" charset="0"/>
                <a:cs typeface="Arial" panose="020B0604020202020204" pitchFamily="34" charset="0"/>
              </a:defRPr>
            </a:lvl3pPr>
            <a:lvl4pPr>
              <a:buClr>
                <a:srgbClr val="000000"/>
              </a:buClr>
              <a:defRPr sz="2000">
                <a:solidFill>
                  <a:schemeClr val="accent5"/>
                </a:solidFill>
                <a:latin typeface="Arial" panose="020B0604020202020204" pitchFamily="34" charset="0"/>
                <a:cs typeface="Arial" panose="020B0604020202020204" pitchFamily="34" charset="0"/>
              </a:defRPr>
            </a:lvl4pPr>
            <a:lvl5pPr>
              <a:buClr>
                <a:srgbClr val="000000"/>
              </a:buClr>
              <a:defRPr sz="2000">
                <a:solidFill>
                  <a:schemeClr val="accent5"/>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Google Shape;127;p24">
            <a:extLst>
              <a:ext uri="{FF2B5EF4-FFF2-40B4-BE49-F238E27FC236}">
                <a16:creationId xmlns:a16="http://schemas.microsoft.com/office/drawing/2014/main" id="{DF5FA8FE-A76E-6B3F-2EDF-005A1F58D429}"/>
              </a:ext>
            </a:extLst>
          </p:cNvPr>
          <p:cNvSpPr/>
          <p:nvPr userDrawn="1"/>
        </p:nvSpPr>
        <p:spPr>
          <a:xfrm rot="-5400000" flipH="1">
            <a:off x="-3313251" y="3313255"/>
            <a:ext cx="6858001" cy="231497"/>
          </a:xfrm>
          <a:prstGeom prst="rect">
            <a:avLst/>
          </a:prstGeom>
          <a:solidFill>
            <a:schemeClr val="accent1"/>
          </a:solidFill>
          <a:ln>
            <a:noFill/>
          </a:ln>
        </p:spPr>
        <p:txBody>
          <a:bodyPr spcFirstLastPara="1" wrap="square" lIns="91426" tIns="91426" rIns="91426" bIns="91426" anchor="ctr" anchorCtr="0">
            <a:noAutofit/>
          </a:bodyPr>
          <a:lstStyle/>
          <a:p>
            <a:pPr marL="0" lvl="0" indent="0" algn="l" rtl="0">
              <a:spcBef>
                <a:spcPts val="0"/>
              </a:spcBef>
              <a:spcAft>
                <a:spcPts val="0"/>
              </a:spcAft>
              <a:buNone/>
            </a:pPr>
            <a:endParaRPr sz="1801">
              <a:solidFill>
                <a:schemeClr val="accent1">
                  <a:lumMod val="20000"/>
                  <a:lumOff val="80000"/>
                </a:schemeClr>
              </a:solidFill>
            </a:endParaRPr>
          </a:p>
        </p:txBody>
      </p:sp>
      <p:sp>
        <p:nvSpPr>
          <p:cNvPr id="4" name="Title 1">
            <a:extLst>
              <a:ext uri="{FF2B5EF4-FFF2-40B4-BE49-F238E27FC236}">
                <a16:creationId xmlns:a16="http://schemas.microsoft.com/office/drawing/2014/main" id="{732B7E7C-C74B-5456-E1EB-05FDA4097CAB}"/>
              </a:ext>
            </a:extLst>
          </p:cNvPr>
          <p:cNvSpPr>
            <a:spLocks noGrp="1"/>
          </p:cNvSpPr>
          <p:nvPr>
            <p:ph type="title"/>
          </p:nvPr>
        </p:nvSpPr>
        <p:spPr>
          <a:xfrm>
            <a:off x="838202" y="365126"/>
            <a:ext cx="10739717" cy="997510"/>
          </a:xfrm>
          <a:prstGeom prst="rect">
            <a:avLst/>
          </a:prstGeom>
        </p:spPr>
        <p:txBody>
          <a:bodyPr anchor="t"/>
          <a:lstStyle>
            <a:lvl1pPr>
              <a:defRPr>
                <a:solidFill>
                  <a:srgbClr val="D92F14"/>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31075419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B1952E-ED4F-CECE-B3D3-04B0BD0B37C3}"/>
              </a:ext>
            </a:extLst>
          </p:cNvPr>
          <p:cNvSpPr>
            <a:spLocks noGrp="1"/>
          </p:cNvSpPr>
          <p:nvPr>
            <p:ph idx="1"/>
          </p:nvPr>
        </p:nvSpPr>
        <p:spPr>
          <a:xfrm>
            <a:off x="838199" y="1395321"/>
            <a:ext cx="5125387" cy="4885559"/>
          </a:xfrm>
          <a:prstGeom prst="rect">
            <a:avLst/>
          </a:prstGeom>
        </p:spPr>
        <p:txBody>
          <a:bodyPr/>
          <a:lstStyle>
            <a:lvl1pPr>
              <a:defRPr sz="2000">
                <a:solidFill>
                  <a:srgbClr val="000000"/>
                </a:solidFill>
                <a:latin typeface="Arial" panose="020B0604020202020204" pitchFamily="34" charset="0"/>
                <a:cs typeface="Arial" panose="020B0604020202020204" pitchFamily="34" charset="0"/>
              </a:defRPr>
            </a:lvl1pPr>
            <a:lvl2pPr>
              <a:defRPr sz="2000">
                <a:solidFill>
                  <a:srgbClr val="000000"/>
                </a:solidFill>
                <a:latin typeface="Arial" panose="020B0604020202020204" pitchFamily="34" charset="0"/>
                <a:cs typeface="Arial" panose="020B0604020202020204" pitchFamily="34" charset="0"/>
              </a:defRPr>
            </a:lvl2pPr>
            <a:lvl3pPr>
              <a:defRPr sz="2000">
                <a:solidFill>
                  <a:srgbClr val="000000"/>
                </a:solidFill>
                <a:latin typeface="Arial" panose="020B0604020202020204" pitchFamily="34" charset="0"/>
                <a:cs typeface="Arial" panose="020B0604020202020204" pitchFamily="34" charset="0"/>
              </a:defRPr>
            </a:lvl3pPr>
            <a:lvl4pPr>
              <a:defRPr sz="2000">
                <a:solidFill>
                  <a:srgbClr val="000000"/>
                </a:solidFill>
                <a:latin typeface="Arial" panose="020B0604020202020204" pitchFamily="34" charset="0"/>
                <a:cs typeface="Arial" panose="020B0604020202020204" pitchFamily="34" charset="0"/>
              </a:defRPr>
            </a:lvl4pPr>
            <a:lvl5pPr>
              <a:defRPr sz="2000">
                <a:solidFill>
                  <a:srgbClr val="000000"/>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Google Shape;127;p24">
            <a:extLst>
              <a:ext uri="{FF2B5EF4-FFF2-40B4-BE49-F238E27FC236}">
                <a16:creationId xmlns:a16="http://schemas.microsoft.com/office/drawing/2014/main" id="{DF5FA8FE-A76E-6B3F-2EDF-005A1F58D429}"/>
              </a:ext>
            </a:extLst>
          </p:cNvPr>
          <p:cNvSpPr/>
          <p:nvPr userDrawn="1"/>
        </p:nvSpPr>
        <p:spPr>
          <a:xfrm rot="-5400000" flipH="1">
            <a:off x="-3313251" y="3313255"/>
            <a:ext cx="6858001" cy="231497"/>
          </a:xfrm>
          <a:prstGeom prst="rect">
            <a:avLst/>
          </a:prstGeom>
          <a:solidFill>
            <a:schemeClr val="accent1"/>
          </a:solidFill>
          <a:ln>
            <a:noFill/>
          </a:ln>
        </p:spPr>
        <p:txBody>
          <a:bodyPr spcFirstLastPara="1" wrap="square" lIns="91426" tIns="91426" rIns="91426" bIns="91426" anchor="ctr" anchorCtr="0">
            <a:noAutofit/>
          </a:bodyPr>
          <a:lstStyle/>
          <a:p>
            <a:pPr marL="0" lvl="0" indent="0" algn="l" rtl="0">
              <a:spcBef>
                <a:spcPts val="0"/>
              </a:spcBef>
              <a:spcAft>
                <a:spcPts val="0"/>
              </a:spcAft>
              <a:buNone/>
            </a:pPr>
            <a:endParaRPr sz="1801">
              <a:solidFill>
                <a:schemeClr val="accent1">
                  <a:lumMod val="20000"/>
                  <a:lumOff val="80000"/>
                </a:schemeClr>
              </a:solidFill>
            </a:endParaRPr>
          </a:p>
        </p:txBody>
      </p:sp>
      <p:sp>
        <p:nvSpPr>
          <p:cNvPr id="4" name="Content Placeholder 2">
            <a:extLst>
              <a:ext uri="{FF2B5EF4-FFF2-40B4-BE49-F238E27FC236}">
                <a16:creationId xmlns:a16="http://schemas.microsoft.com/office/drawing/2014/main" id="{43F41042-5C54-914F-815F-A89D7E2F40E2}"/>
              </a:ext>
            </a:extLst>
          </p:cNvPr>
          <p:cNvSpPr>
            <a:spLocks noGrp="1"/>
          </p:cNvSpPr>
          <p:nvPr>
            <p:ph idx="10"/>
          </p:nvPr>
        </p:nvSpPr>
        <p:spPr>
          <a:xfrm>
            <a:off x="6422551" y="1395321"/>
            <a:ext cx="5125387" cy="4885559"/>
          </a:xfrm>
          <a:prstGeom prst="rect">
            <a:avLst/>
          </a:prstGeom>
        </p:spPr>
        <p:txBody>
          <a:bodyPr/>
          <a:lstStyle>
            <a:lvl1pPr>
              <a:defRPr sz="2000">
                <a:solidFill>
                  <a:srgbClr val="000000"/>
                </a:solidFill>
                <a:latin typeface="Arial" panose="020B0604020202020204" pitchFamily="34" charset="0"/>
                <a:cs typeface="Arial" panose="020B0604020202020204" pitchFamily="34" charset="0"/>
              </a:defRPr>
            </a:lvl1pPr>
            <a:lvl2pPr>
              <a:defRPr sz="2000">
                <a:solidFill>
                  <a:srgbClr val="000000"/>
                </a:solidFill>
                <a:latin typeface="Arial" panose="020B0604020202020204" pitchFamily="34" charset="0"/>
                <a:cs typeface="Arial" panose="020B0604020202020204" pitchFamily="34" charset="0"/>
              </a:defRPr>
            </a:lvl2pPr>
            <a:lvl3pPr>
              <a:defRPr sz="2000">
                <a:solidFill>
                  <a:srgbClr val="000000"/>
                </a:solidFill>
                <a:latin typeface="Arial" panose="020B0604020202020204" pitchFamily="34" charset="0"/>
                <a:cs typeface="Arial" panose="020B0604020202020204" pitchFamily="34" charset="0"/>
              </a:defRPr>
            </a:lvl3pPr>
            <a:lvl4pPr>
              <a:defRPr sz="2000">
                <a:solidFill>
                  <a:srgbClr val="000000"/>
                </a:solidFill>
                <a:latin typeface="Arial" panose="020B0604020202020204" pitchFamily="34" charset="0"/>
                <a:cs typeface="Arial" panose="020B0604020202020204" pitchFamily="34" charset="0"/>
              </a:defRPr>
            </a:lvl4pPr>
            <a:lvl5pPr>
              <a:defRPr sz="2000">
                <a:solidFill>
                  <a:srgbClr val="000000"/>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Title 1">
            <a:extLst>
              <a:ext uri="{FF2B5EF4-FFF2-40B4-BE49-F238E27FC236}">
                <a16:creationId xmlns:a16="http://schemas.microsoft.com/office/drawing/2014/main" id="{A812C111-6909-46DD-3586-C29387FD83AC}"/>
              </a:ext>
            </a:extLst>
          </p:cNvPr>
          <p:cNvSpPr>
            <a:spLocks noGrp="1"/>
          </p:cNvSpPr>
          <p:nvPr>
            <p:ph type="title"/>
          </p:nvPr>
        </p:nvSpPr>
        <p:spPr>
          <a:xfrm>
            <a:off x="838202" y="365126"/>
            <a:ext cx="10739717" cy="997510"/>
          </a:xfrm>
          <a:prstGeom prst="rect">
            <a:avLst/>
          </a:prstGeom>
        </p:spPr>
        <p:txBody>
          <a:bodyPr anchor="t"/>
          <a:lstStyle>
            <a:lvl1pPr>
              <a:defRPr>
                <a:solidFill>
                  <a:srgbClr val="D92F14"/>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1639934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 Imag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3EC9195-A324-3F65-E84B-EC99B5C52D0D}"/>
              </a:ext>
            </a:extLst>
          </p:cNvPr>
          <p:cNvSpPr/>
          <p:nvPr userDrawn="1"/>
        </p:nvSpPr>
        <p:spPr>
          <a:xfrm>
            <a:off x="609600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p>
        </p:txBody>
      </p:sp>
      <p:sp>
        <p:nvSpPr>
          <p:cNvPr id="18" name="Picture Placeholder 3">
            <a:extLst>
              <a:ext uri="{FF2B5EF4-FFF2-40B4-BE49-F238E27FC236}">
                <a16:creationId xmlns:a16="http://schemas.microsoft.com/office/drawing/2014/main" id="{CB452008-124A-D0A6-2381-6866B0469AF6}"/>
              </a:ext>
            </a:extLst>
          </p:cNvPr>
          <p:cNvSpPr>
            <a:spLocks noGrp="1"/>
          </p:cNvSpPr>
          <p:nvPr>
            <p:ph type="pic" sz="quarter" idx="13"/>
          </p:nvPr>
        </p:nvSpPr>
        <p:spPr>
          <a:xfrm>
            <a:off x="6096000" y="0"/>
            <a:ext cx="6096000" cy="6858000"/>
          </a:xfrm>
          <a:prstGeom prst="rect">
            <a:avLst/>
          </a:prstGeom>
          <a:solidFill>
            <a:schemeClr val="tx2"/>
          </a:solidFill>
        </p:spPr>
        <p:txBody>
          <a:bodyPr/>
          <a:lstStyle/>
          <a:p>
            <a:r>
              <a:rPr lang="en-GB"/>
              <a:t>Click icon to add picture</a:t>
            </a:r>
          </a:p>
        </p:txBody>
      </p:sp>
      <p:sp>
        <p:nvSpPr>
          <p:cNvPr id="20" name="Google Shape;127;p24">
            <a:extLst>
              <a:ext uri="{FF2B5EF4-FFF2-40B4-BE49-F238E27FC236}">
                <a16:creationId xmlns:a16="http://schemas.microsoft.com/office/drawing/2014/main" id="{A74050AA-9F02-00E7-7F2D-4614B62F963B}"/>
              </a:ext>
            </a:extLst>
          </p:cNvPr>
          <p:cNvSpPr/>
          <p:nvPr userDrawn="1"/>
        </p:nvSpPr>
        <p:spPr>
          <a:xfrm rot="-5400000" flipH="1">
            <a:off x="-3313251" y="3313255"/>
            <a:ext cx="6858001" cy="231497"/>
          </a:xfrm>
          <a:prstGeom prst="rect">
            <a:avLst/>
          </a:prstGeom>
          <a:solidFill>
            <a:schemeClr val="accent1"/>
          </a:solidFill>
          <a:ln>
            <a:noFill/>
          </a:ln>
        </p:spPr>
        <p:txBody>
          <a:bodyPr spcFirstLastPara="1" wrap="square" lIns="91426" tIns="91426" rIns="91426" bIns="91426" anchor="ctr" anchorCtr="0">
            <a:noAutofit/>
          </a:bodyPr>
          <a:lstStyle/>
          <a:p>
            <a:pPr marL="0" lvl="0" indent="0" algn="l" rtl="0">
              <a:spcBef>
                <a:spcPts val="0"/>
              </a:spcBef>
              <a:spcAft>
                <a:spcPts val="0"/>
              </a:spcAft>
              <a:buNone/>
            </a:pPr>
            <a:endParaRPr sz="1801">
              <a:solidFill>
                <a:schemeClr val="accent1">
                  <a:lumMod val="20000"/>
                  <a:lumOff val="80000"/>
                </a:schemeClr>
              </a:solidFill>
            </a:endParaRPr>
          </a:p>
        </p:txBody>
      </p:sp>
      <p:sp>
        <p:nvSpPr>
          <p:cNvPr id="23" name="Content Placeholder 2">
            <a:extLst>
              <a:ext uri="{FF2B5EF4-FFF2-40B4-BE49-F238E27FC236}">
                <a16:creationId xmlns:a16="http://schemas.microsoft.com/office/drawing/2014/main" id="{1213C059-2863-F792-E754-119744AE5F7B}"/>
              </a:ext>
            </a:extLst>
          </p:cNvPr>
          <p:cNvSpPr>
            <a:spLocks noGrp="1"/>
          </p:cNvSpPr>
          <p:nvPr>
            <p:ph idx="1"/>
          </p:nvPr>
        </p:nvSpPr>
        <p:spPr>
          <a:xfrm>
            <a:off x="838202" y="1587500"/>
            <a:ext cx="4711700" cy="4753339"/>
          </a:xfrm>
          <a:prstGeom prst="rect">
            <a:avLst/>
          </a:prstGeom>
        </p:spPr>
        <p:txBody>
          <a:bodyPr/>
          <a:lstStyle>
            <a:lvl1pPr>
              <a:defRPr sz="2000">
                <a:solidFill>
                  <a:srgbClr val="000000"/>
                </a:solidFill>
                <a:latin typeface="Arial" panose="020B0604020202020204" pitchFamily="34" charset="0"/>
                <a:cs typeface="Arial" panose="020B0604020202020204" pitchFamily="34" charset="0"/>
              </a:defRPr>
            </a:lvl1pPr>
            <a:lvl2pPr>
              <a:defRPr sz="2000">
                <a:solidFill>
                  <a:srgbClr val="000000"/>
                </a:solidFill>
                <a:latin typeface="Arial" panose="020B0604020202020204" pitchFamily="34" charset="0"/>
                <a:cs typeface="Arial" panose="020B0604020202020204" pitchFamily="34" charset="0"/>
              </a:defRPr>
            </a:lvl2pPr>
            <a:lvl3pPr>
              <a:defRPr sz="2000">
                <a:solidFill>
                  <a:srgbClr val="000000"/>
                </a:solidFill>
                <a:latin typeface="Arial" panose="020B0604020202020204" pitchFamily="34" charset="0"/>
                <a:cs typeface="Arial" panose="020B0604020202020204" pitchFamily="34" charset="0"/>
              </a:defRPr>
            </a:lvl3pPr>
            <a:lvl4pPr>
              <a:defRPr sz="2000">
                <a:solidFill>
                  <a:srgbClr val="000000"/>
                </a:solidFill>
                <a:latin typeface="Arial" panose="020B0604020202020204" pitchFamily="34" charset="0"/>
                <a:cs typeface="Arial" panose="020B0604020202020204" pitchFamily="34" charset="0"/>
              </a:defRPr>
            </a:lvl4pPr>
            <a:lvl5pPr>
              <a:defRPr sz="2000">
                <a:solidFill>
                  <a:srgbClr val="000000"/>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Title 1">
            <a:extLst>
              <a:ext uri="{FF2B5EF4-FFF2-40B4-BE49-F238E27FC236}">
                <a16:creationId xmlns:a16="http://schemas.microsoft.com/office/drawing/2014/main" id="{F39D361C-28B5-751E-53F7-21EA1BAE0E8D}"/>
              </a:ext>
            </a:extLst>
          </p:cNvPr>
          <p:cNvSpPr>
            <a:spLocks noGrp="1"/>
          </p:cNvSpPr>
          <p:nvPr>
            <p:ph type="title"/>
          </p:nvPr>
        </p:nvSpPr>
        <p:spPr>
          <a:xfrm>
            <a:off x="838202" y="365126"/>
            <a:ext cx="4711700" cy="997510"/>
          </a:xfrm>
          <a:prstGeom prst="rect">
            <a:avLst/>
          </a:prstGeom>
        </p:spPr>
        <p:txBody>
          <a:bodyPr anchor="t"/>
          <a:lstStyle>
            <a:lvl1pPr>
              <a:defRPr>
                <a:solidFill>
                  <a:srgbClr val="D92F14"/>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30453250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mages + Content">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78BC6B58-C9FD-364F-B784-D45EC071152A}"/>
              </a:ext>
            </a:extLst>
          </p:cNvPr>
          <p:cNvSpPr>
            <a:spLocks noGrp="1"/>
          </p:cNvSpPr>
          <p:nvPr>
            <p:ph type="pic" sz="quarter" idx="10"/>
          </p:nvPr>
        </p:nvSpPr>
        <p:spPr>
          <a:xfrm>
            <a:off x="231497" y="1"/>
            <a:ext cx="3144878" cy="2557849"/>
          </a:xfrm>
          <a:prstGeom prst="rect">
            <a:avLst/>
          </a:prstGeom>
          <a:blipFill dpi="0" rotWithShape="1">
            <a:blip r:embed="rId2" cstate="screen">
              <a:extLst>
                <a:ext uri="{28A0092B-C50C-407E-A947-70E740481C1C}">
                  <a14:useLocalDpi xmlns:a14="http://schemas.microsoft.com/office/drawing/2010/main"/>
                </a:ext>
              </a:extLst>
            </a:blip>
            <a:srcRect/>
            <a:stretch>
              <a:fillRect/>
            </a:stretch>
          </a:blipFill>
        </p:spPr>
        <p:txBody>
          <a:bodyPr/>
          <a:lstStyle>
            <a:lvl1pPr>
              <a:defRPr>
                <a:latin typeface="Arial" panose="020B0604020202020204" pitchFamily="34" charset="0"/>
                <a:cs typeface="Arial" panose="020B0604020202020204" pitchFamily="34" charset="0"/>
              </a:defRPr>
            </a:lvl1pPr>
          </a:lstStyle>
          <a:p>
            <a:r>
              <a:rPr lang="en-GB"/>
              <a:t>Click icon to add picture</a:t>
            </a:r>
            <a:endParaRPr lang="en-US"/>
          </a:p>
        </p:txBody>
      </p:sp>
      <p:sp>
        <p:nvSpPr>
          <p:cNvPr id="26" name="Picture Placeholder 25">
            <a:extLst>
              <a:ext uri="{FF2B5EF4-FFF2-40B4-BE49-F238E27FC236}">
                <a16:creationId xmlns:a16="http://schemas.microsoft.com/office/drawing/2014/main" id="{E3D989F3-3AD9-4347-9231-7DC7D4FAE483}"/>
              </a:ext>
            </a:extLst>
          </p:cNvPr>
          <p:cNvSpPr>
            <a:spLocks noGrp="1"/>
          </p:cNvSpPr>
          <p:nvPr>
            <p:ph type="pic" sz="quarter" idx="11"/>
          </p:nvPr>
        </p:nvSpPr>
        <p:spPr>
          <a:xfrm>
            <a:off x="3555204" y="0"/>
            <a:ext cx="2451100" cy="3818238"/>
          </a:xfrm>
          <a:prstGeom prst="rect">
            <a:avLst/>
          </a:prstGeom>
          <a:blipFill>
            <a:blip r:embed="rId3" cstate="screen">
              <a:extLst>
                <a:ext uri="{28A0092B-C50C-407E-A947-70E740481C1C}">
                  <a14:useLocalDpi xmlns:a14="http://schemas.microsoft.com/office/drawing/2010/main"/>
                </a:ext>
              </a:extLst>
            </a:blip>
            <a:stretch>
              <a:fillRect/>
            </a:stretch>
          </a:blipFill>
        </p:spPr>
        <p:txBody>
          <a:bodyPr/>
          <a:lstStyle>
            <a:lvl1pPr>
              <a:defRPr>
                <a:latin typeface="Arial" panose="020B0604020202020204" pitchFamily="34" charset="0"/>
                <a:cs typeface="Arial" panose="020B0604020202020204" pitchFamily="34" charset="0"/>
              </a:defRPr>
            </a:lvl1pPr>
          </a:lstStyle>
          <a:p>
            <a:r>
              <a:rPr lang="en-GB"/>
              <a:t>Click icon to add picture</a:t>
            </a:r>
            <a:endParaRPr lang="en-US"/>
          </a:p>
        </p:txBody>
      </p:sp>
      <p:sp>
        <p:nvSpPr>
          <p:cNvPr id="28" name="Picture Placeholder 27">
            <a:extLst>
              <a:ext uri="{FF2B5EF4-FFF2-40B4-BE49-F238E27FC236}">
                <a16:creationId xmlns:a16="http://schemas.microsoft.com/office/drawing/2014/main" id="{FA181E6F-B2DF-E347-8659-4DF4019B82C8}"/>
              </a:ext>
            </a:extLst>
          </p:cNvPr>
          <p:cNvSpPr>
            <a:spLocks noGrp="1"/>
          </p:cNvSpPr>
          <p:nvPr>
            <p:ph type="pic" sz="quarter" idx="12"/>
          </p:nvPr>
        </p:nvSpPr>
        <p:spPr>
          <a:xfrm>
            <a:off x="231495" y="2718486"/>
            <a:ext cx="3144878" cy="4125785"/>
          </a:xfrm>
          <a:prstGeom prst="rect">
            <a:avLst/>
          </a:prstGeom>
          <a:blipFill>
            <a:blip r:embed="rId4" cstate="screen">
              <a:extLst>
                <a:ext uri="{28A0092B-C50C-407E-A947-70E740481C1C}">
                  <a14:useLocalDpi xmlns:a14="http://schemas.microsoft.com/office/drawing/2010/main"/>
                </a:ext>
              </a:extLst>
            </a:blip>
            <a:stretch>
              <a:fillRect/>
            </a:stretch>
          </a:blipFill>
        </p:spPr>
        <p:txBody>
          <a:bodyPr/>
          <a:lstStyle>
            <a:lvl1pPr>
              <a:defRPr>
                <a:latin typeface="Arial" panose="020B0604020202020204" pitchFamily="34" charset="0"/>
                <a:cs typeface="Arial" panose="020B0604020202020204" pitchFamily="34" charset="0"/>
              </a:defRPr>
            </a:lvl1pPr>
          </a:lstStyle>
          <a:p>
            <a:r>
              <a:rPr lang="en-GB"/>
              <a:t>Click icon to add picture</a:t>
            </a:r>
            <a:endParaRPr lang="en-US"/>
          </a:p>
        </p:txBody>
      </p:sp>
      <p:sp>
        <p:nvSpPr>
          <p:cNvPr id="30" name="Picture Placeholder 29">
            <a:extLst>
              <a:ext uri="{FF2B5EF4-FFF2-40B4-BE49-F238E27FC236}">
                <a16:creationId xmlns:a16="http://schemas.microsoft.com/office/drawing/2014/main" id="{B19CFEDB-0BE2-D44A-B504-7DE7A0620A95}"/>
              </a:ext>
            </a:extLst>
          </p:cNvPr>
          <p:cNvSpPr>
            <a:spLocks noGrp="1"/>
          </p:cNvSpPr>
          <p:nvPr>
            <p:ph type="pic" sz="quarter" idx="13"/>
          </p:nvPr>
        </p:nvSpPr>
        <p:spPr>
          <a:xfrm>
            <a:off x="3555204" y="3962400"/>
            <a:ext cx="2451100" cy="2895600"/>
          </a:xfrm>
          <a:prstGeom prst="rect">
            <a:avLst/>
          </a:prstGeom>
          <a:blipFill dpi="0" rotWithShape="1">
            <a:blip r:embed="rId5" cstate="screen">
              <a:extLst>
                <a:ext uri="{28A0092B-C50C-407E-A947-70E740481C1C}">
                  <a14:useLocalDpi xmlns:a14="http://schemas.microsoft.com/office/drawing/2010/main"/>
                </a:ext>
              </a:extLst>
            </a:blip>
            <a:srcRect/>
            <a:tile tx="958850" ty="12700" sx="27000" sy="28000" flip="none" algn="ctr"/>
          </a:blipFill>
        </p:spPr>
        <p:txBody>
          <a:bodyPr/>
          <a:lstStyle>
            <a:lvl1pPr>
              <a:defRPr>
                <a:latin typeface="Arial" panose="020B0604020202020204" pitchFamily="34" charset="0"/>
                <a:cs typeface="Arial" panose="020B0604020202020204" pitchFamily="34" charset="0"/>
              </a:defRPr>
            </a:lvl1pPr>
          </a:lstStyle>
          <a:p>
            <a:r>
              <a:rPr lang="en-GB"/>
              <a:t>Click icon to add picture</a:t>
            </a:r>
            <a:endParaRPr lang="en-US"/>
          </a:p>
        </p:txBody>
      </p:sp>
      <p:sp>
        <p:nvSpPr>
          <p:cNvPr id="4" name="Title 1">
            <a:extLst>
              <a:ext uri="{FF2B5EF4-FFF2-40B4-BE49-F238E27FC236}">
                <a16:creationId xmlns:a16="http://schemas.microsoft.com/office/drawing/2014/main" id="{C794412F-234D-7AE3-F67A-EEF5CEF94716}"/>
              </a:ext>
            </a:extLst>
          </p:cNvPr>
          <p:cNvSpPr>
            <a:spLocks noGrp="1"/>
          </p:cNvSpPr>
          <p:nvPr>
            <p:ph type="title"/>
          </p:nvPr>
        </p:nvSpPr>
        <p:spPr>
          <a:xfrm>
            <a:off x="6497595" y="365126"/>
            <a:ext cx="5130114" cy="997510"/>
          </a:xfrm>
          <a:prstGeom prst="rect">
            <a:avLst/>
          </a:prstGeom>
        </p:spPr>
        <p:txBody>
          <a:bodyPr anchor="t"/>
          <a:lstStyle>
            <a:lvl1pPr>
              <a:defRPr>
                <a:solidFill>
                  <a:schemeClr val="tx1"/>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5" name="Content Placeholder 2">
            <a:extLst>
              <a:ext uri="{FF2B5EF4-FFF2-40B4-BE49-F238E27FC236}">
                <a16:creationId xmlns:a16="http://schemas.microsoft.com/office/drawing/2014/main" id="{83106799-5C2A-94B3-5E6D-1BA578A6714F}"/>
              </a:ext>
            </a:extLst>
          </p:cNvPr>
          <p:cNvSpPr>
            <a:spLocks noGrp="1"/>
          </p:cNvSpPr>
          <p:nvPr>
            <p:ph idx="1"/>
          </p:nvPr>
        </p:nvSpPr>
        <p:spPr>
          <a:xfrm>
            <a:off x="6497595" y="1587500"/>
            <a:ext cx="5130114" cy="4783320"/>
          </a:xfrm>
          <a:prstGeom prst="rect">
            <a:avLst/>
          </a:prstGeom>
        </p:spPr>
        <p:txBody>
          <a:bodyPr/>
          <a:lstStyle>
            <a:lvl1pPr>
              <a:defRPr sz="2000">
                <a:solidFill>
                  <a:srgbClr val="000000"/>
                </a:solidFill>
                <a:latin typeface="Arial" panose="020B0604020202020204" pitchFamily="34" charset="0"/>
                <a:cs typeface="Arial" panose="020B0604020202020204" pitchFamily="34" charset="0"/>
              </a:defRPr>
            </a:lvl1pPr>
            <a:lvl2pPr>
              <a:defRPr sz="2000">
                <a:solidFill>
                  <a:srgbClr val="000000"/>
                </a:solidFill>
                <a:latin typeface="Arial" panose="020B0604020202020204" pitchFamily="34" charset="0"/>
                <a:cs typeface="Arial" panose="020B0604020202020204" pitchFamily="34" charset="0"/>
              </a:defRPr>
            </a:lvl2pPr>
            <a:lvl3pPr>
              <a:defRPr sz="2000">
                <a:solidFill>
                  <a:srgbClr val="000000"/>
                </a:solidFill>
                <a:latin typeface="Arial" panose="020B0604020202020204" pitchFamily="34" charset="0"/>
                <a:cs typeface="Arial" panose="020B0604020202020204" pitchFamily="34" charset="0"/>
              </a:defRPr>
            </a:lvl3pPr>
            <a:lvl4pPr>
              <a:defRPr sz="2000">
                <a:solidFill>
                  <a:srgbClr val="000000"/>
                </a:solidFill>
                <a:latin typeface="Arial" panose="020B0604020202020204" pitchFamily="34" charset="0"/>
                <a:cs typeface="Arial" panose="020B0604020202020204" pitchFamily="34" charset="0"/>
              </a:defRPr>
            </a:lvl4pPr>
            <a:lvl5pPr>
              <a:defRPr sz="2000">
                <a:solidFill>
                  <a:srgbClr val="000000"/>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Google Shape;127;p24">
            <a:extLst>
              <a:ext uri="{FF2B5EF4-FFF2-40B4-BE49-F238E27FC236}">
                <a16:creationId xmlns:a16="http://schemas.microsoft.com/office/drawing/2014/main" id="{D49A12E3-BACE-E8C6-A8A7-A60EA79E347C}"/>
              </a:ext>
            </a:extLst>
          </p:cNvPr>
          <p:cNvSpPr/>
          <p:nvPr userDrawn="1"/>
        </p:nvSpPr>
        <p:spPr>
          <a:xfrm rot="-5400000" flipH="1">
            <a:off x="-3313251" y="3313255"/>
            <a:ext cx="6858001" cy="231497"/>
          </a:xfrm>
          <a:prstGeom prst="rect">
            <a:avLst/>
          </a:prstGeom>
          <a:solidFill>
            <a:schemeClr val="accent1"/>
          </a:solidFill>
          <a:ln>
            <a:noFill/>
          </a:ln>
        </p:spPr>
        <p:txBody>
          <a:bodyPr spcFirstLastPara="1" wrap="square" lIns="91426" tIns="91426" rIns="91426" bIns="91426" anchor="ctr" anchorCtr="0">
            <a:noAutofit/>
          </a:bodyPr>
          <a:lstStyle/>
          <a:p>
            <a:pPr marL="0" lvl="0" indent="0" algn="l" rtl="0">
              <a:spcBef>
                <a:spcPts val="0"/>
              </a:spcBef>
              <a:spcAft>
                <a:spcPts val="0"/>
              </a:spcAft>
              <a:buNone/>
            </a:pPr>
            <a:endParaRPr sz="1801">
              <a:solidFill>
                <a:schemeClr val="accent1">
                  <a:lumMod val="20000"/>
                  <a:lumOff val="80000"/>
                </a:schemeClr>
              </a:solidFill>
            </a:endParaRPr>
          </a:p>
        </p:txBody>
      </p:sp>
    </p:spTree>
    <p:extLst>
      <p:ext uri="{BB962C8B-B14F-4D97-AF65-F5344CB8AC3E}">
        <p14:creationId xmlns:p14="http://schemas.microsoft.com/office/powerpoint/2010/main" val="41734720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Chart">
    <p:spTree>
      <p:nvGrpSpPr>
        <p:cNvPr id="1" name=""/>
        <p:cNvGrpSpPr/>
        <p:nvPr/>
      </p:nvGrpSpPr>
      <p:grpSpPr>
        <a:xfrm>
          <a:off x="0" y="0"/>
          <a:ext cx="0" cy="0"/>
          <a:chOff x="0" y="0"/>
          <a:chExt cx="0" cy="0"/>
        </a:xfrm>
      </p:grpSpPr>
      <p:sp>
        <p:nvSpPr>
          <p:cNvPr id="11" name="Chart Placeholder 10">
            <a:extLst>
              <a:ext uri="{FF2B5EF4-FFF2-40B4-BE49-F238E27FC236}">
                <a16:creationId xmlns:a16="http://schemas.microsoft.com/office/drawing/2014/main" id="{3A621646-C78F-984B-9A44-84550E699B52}"/>
              </a:ext>
            </a:extLst>
          </p:cNvPr>
          <p:cNvSpPr>
            <a:spLocks noGrp="1"/>
          </p:cNvSpPr>
          <p:nvPr>
            <p:ph type="chart" sz="quarter" idx="10"/>
          </p:nvPr>
        </p:nvSpPr>
        <p:spPr>
          <a:xfrm>
            <a:off x="860854" y="1362355"/>
            <a:ext cx="10717065" cy="4950522"/>
          </a:xfrm>
          <a:prstGeom prst="rect">
            <a:avLst/>
          </a:prstGeom>
        </p:spPr>
        <p:txBody>
          <a:bodyPr>
            <a:normAutofit/>
          </a:bodyPr>
          <a:lstStyle>
            <a:lvl1pPr>
              <a:defRPr sz="2000">
                <a:solidFill>
                  <a:schemeClr val="accent4"/>
                </a:solidFill>
                <a:latin typeface="Arial" panose="020B0604020202020204" pitchFamily="34" charset="0"/>
                <a:cs typeface="Arial" panose="020B0604020202020204" pitchFamily="34" charset="0"/>
              </a:defRPr>
            </a:lvl1pPr>
          </a:lstStyle>
          <a:p>
            <a:r>
              <a:rPr lang="en-GB"/>
              <a:t>Click icon to add chart</a:t>
            </a:r>
            <a:endParaRPr lang="en-US"/>
          </a:p>
        </p:txBody>
      </p:sp>
      <p:sp>
        <p:nvSpPr>
          <p:cNvPr id="3" name="Google Shape;127;p24">
            <a:extLst>
              <a:ext uri="{FF2B5EF4-FFF2-40B4-BE49-F238E27FC236}">
                <a16:creationId xmlns:a16="http://schemas.microsoft.com/office/drawing/2014/main" id="{7C0B3E7A-6FCD-B0F7-AC56-72092B34E2C2}"/>
              </a:ext>
            </a:extLst>
          </p:cNvPr>
          <p:cNvSpPr/>
          <p:nvPr userDrawn="1"/>
        </p:nvSpPr>
        <p:spPr>
          <a:xfrm rot="-5400000" flipH="1">
            <a:off x="-3313251" y="3313255"/>
            <a:ext cx="6858001" cy="231497"/>
          </a:xfrm>
          <a:prstGeom prst="rect">
            <a:avLst/>
          </a:prstGeom>
          <a:solidFill>
            <a:schemeClr val="accent1"/>
          </a:solidFill>
          <a:ln>
            <a:noFill/>
          </a:ln>
        </p:spPr>
        <p:txBody>
          <a:bodyPr spcFirstLastPara="1" wrap="square" lIns="91426" tIns="91426" rIns="91426" bIns="91426" anchor="ctr" anchorCtr="0">
            <a:noAutofit/>
          </a:bodyPr>
          <a:lstStyle/>
          <a:p>
            <a:pPr marL="0" lvl="0" indent="0" algn="l" rtl="0">
              <a:spcBef>
                <a:spcPts val="0"/>
              </a:spcBef>
              <a:spcAft>
                <a:spcPts val="0"/>
              </a:spcAft>
              <a:buNone/>
            </a:pPr>
            <a:endParaRPr sz="1801">
              <a:solidFill>
                <a:schemeClr val="accent1">
                  <a:lumMod val="20000"/>
                  <a:lumOff val="80000"/>
                </a:schemeClr>
              </a:solidFill>
            </a:endParaRPr>
          </a:p>
        </p:txBody>
      </p:sp>
      <p:sp>
        <p:nvSpPr>
          <p:cNvPr id="2" name="Title 1">
            <a:extLst>
              <a:ext uri="{FF2B5EF4-FFF2-40B4-BE49-F238E27FC236}">
                <a16:creationId xmlns:a16="http://schemas.microsoft.com/office/drawing/2014/main" id="{1380B4FC-2622-9ED8-BEF8-E9792EE43F03}"/>
              </a:ext>
            </a:extLst>
          </p:cNvPr>
          <p:cNvSpPr>
            <a:spLocks noGrp="1"/>
          </p:cNvSpPr>
          <p:nvPr>
            <p:ph type="title"/>
          </p:nvPr>
        </p:nvSpPr>
        <p:spPr>
          <a:xfrm>
            <a:off x="838202" y="365126"/>
            <a:ext cx="10739717" cy="997510"/>
          </a:xfrm>
          <a:prstGeom prst="rect">
            <a:avLst/>
          </a:prstGeom>
        </p:spPr>
        <p:txBody>
          <a:bodyPr anchor="t"/>
          <a:lstStyle>
            <a:lvl1pPr>
              <a:defRPr>
                <a:solidFill>
                  <a:srgbClr val="D92F14"/>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26858461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hart + Text + Stats">
    <p:spTree>
      <p:nvGrpSpPr>
        <p:cNvPr id="1" name=""/>
        <p:cNvGrpSpPr/>
        <p:nvPr/>
      </p:nvGrpSpPr>
      <p:grpSpPr>
        <a:xfrm>
          <a:off x="0" y="0"/>
          <a:ext cx="0" cy="0"/>
          <a:chOff x="0" y="0"/>
          <a:chExt cx="0" cy="0"/>
        </a:xfrm>
      </p:grpSpPr>
      <p:sp>
        <p:nvSpPr>
          <p:cNvPr id="37" name="Picture Placeholder 36">
            <a:extLst>
              <a:ext uri="{FF2B5EF4-FFF2-40B4-BE49-F238E27FC236}">
                <a16:creationId xmlns:a16="http://schemas.microsoft.com/office/drawing/2014/main" id="{0AEC137B-8316-FB4D-BE82-382D4A8D7DD6}"/>
              </a:ext>
            </a:extLst>
          </p:cNvPr>
          <p:cNvSpPr>
            <a:spLocks noGrp="1"/>
          </p:cNvSpPr>
          <p:nvPr>
            <p:ph type="pic" sz="quarter" idx="11"/>
          </p:nvPr>
        </p:nvSpPr>
        <p:spPr>
          <a:xfrm>
            <a:off x="5864223" y="365126"/>
            <a:ext cx="5743579" cy="3182401"/>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a:defRPr>
                <a:solidFill>
                  <a:srgbClr val="000000"/>
                </a:solidFill>
                <a:latin typeface="Arial" panose="020B0604020202020204" pitchFamily="34" charset="0"/>
                <a:cs typeface="Arial" panose="020B0604020202020204" pitchFamily="34" charset="0"/>
              </a:defRPr>
            </a:lvl1pPr>
          </a:lstStyle>
          <a:p>
            <a:r>
              <a:rPr lang="en-GB"/>
              <a:t>Click icon to add picture</a:t>
            </a:r>
            <a:endParaRPr lang="en-US"/>
          </a:p>
        </p:txBody>
      </p:sp>
      <p:sp>
        <p:nvSpPr>
          <p:cNvPr id="39" name="Text Placeholder 38">
            <a:extLst>
              <a:ext uri="{FF2B5EF4-FFF2-40B4-BE49-F238E27FC236}">
                <a16:creationId xmlns:a16="http://schemas.microsoft.com/office/drawing/2014/main" id="{AB2BAF72-A73E-784E-967D-6A8B8F23226A}"/>
              </a:ext>
            </a:extLst>
          </p:cNvPr>
          <p:cNvSpPr>
            <a:spLocks noGrp="1"/>
          </p:cNvSpPr>
          <p:nvPr>
            <p:ph type="body" sz="quarter" idx="12" hasCustomPrompt="1"/>
          </p:nvPr>
        </p:nvSpPr>
        <p:spPr>
          <a:xfrm>
            <a:off x="5864223" y="3760574"/>
            <a:ext cx="5743579" cy="410606"/>
          </a:xfrm>
          <a:prstGeom prst="rect">
            <a:avLst/>
          </a:prstGeom>
        </p:spPr>
        <p:txBody>
          <a:bodyPr>
            <a:normAutofit/>
          </a:bodyPr>
          <a:lstStyle>
            <a:lvl1pPr algn="ctr">
              <a:buNone/>
              <a:defRPr sz="1801" b="1">
                <a:solidFill>
                  <a:schemeClr val="tx1"/>
                </a:solidFill>
                <a:latin typeface="Arial" panose="020B0604020202020204" pitchFamily="34" charset="0"/>
                <a:cs typeface="Arial" panose="020B0604020202020204" pitchFamily="34" charset="0"/>
              </a:defRPr>
            </a:lvl1pPr>
          </a:lstStyle>
          <a:p>
            <a:pPr lvl="0"/>
            <a:r>
              <a:rPr lang="en-GB"/>
              <a:t>Heading goes here</a:t>
            </a:r>
            <a:endParaRPr lang="en-US"/>
          </a:p>
        </p:txBody>
      </p:sp>
      <p:sp>
        <p:nvSpPr>
          <p:cNvPr id="41" name="Text Placeholder 40">
            <a:extLst>
              <a:ext uri="{FF2B5EF4-FFF2-40B4-BE49-F238E27FC236}">
                <a16:creationId xmlns:a16="http://schemas.microsoft.com/office/drawing/2014/main" id="{EB6A4D8B-4DF9-9A47-B038-EDDC16B05095}"/>
              </a:ext>
            </a:extLst>
          </p:cNvPr>
          <p:cNvSpPr>
            <a:spLocks noGrp="1"/>
          </p:cNvSpPr>
          <p:nvPr>
            <p:ph type="body" sz="quarter" idx="13" hasCustomPrompt="1"/>
          </p:nvPr>
        </p:nvSpPr>
        <p:spPr>
          <a:xfrm>
            <a:off x="6327776" y="4392765"/>
            <a:ext cx="5280025" cy="386676"/>
          </a:xfrm>
          <a:prstGeom prst="rect">
            <a:avLst/>
          </a:prstGeom>
        </p:spPr>
        <p:txBody>
          <a:bodyPr>
            <a:normAutofit/>
          </a:bodyPr>
          <a:lstStyle>
            <a:lvl1pPr>
              <a:defRPr sz="1600">
                <a:solidFill>
                  <a:srgbClr val="000000"/>
                </a:solidFill>
                <a:latin typeface="Arial" panose="020B0604020202020204" pitchFamily="34" charset="0"/>
                <a:cs typeface="Arial" panose="020B0604020202020204" pitchFamily="34" charset="0"/>
              </a:defRPr>
            </a:lvl1pPr>
          </a:lstStyle>
          <a:p>
            <a:pPr lvl="0"/>
            <a:r>
              <a:rPr lang="en-GB"/>
              <a:t>Pointer text goes here</a:t>
            </a:r>
            <a:endParaRPr lang="en-US"/>
          </a:p>
        </p:txBody>
      </p:sp>
      <p:sp>
        <p:nvSpPr>
          <p:cNvPr id="42" name="Text Placeholder 40">
            <a:extLst>
              <a:ext uri="{FF2B5EF4-FFF2-40B4-BE49-F238E27FC236}">
                <a16:creationId xmlns:a16="http://schemas.microsoft.com/office/drawing/2014/main" id="{54C52CFB-932B-C148-BD67-4BB329B7008C}"/>
              </a:ext>
            </a:extLst>
          </p:cNvPr>
          <p:cNvSpPr>
            <a:spLocks noGrp="1"/>
          </p:cNvSpPr>
          <p:nvPr>
            <p:ph type="body" sz="quarter" idx="14" hasCustomPrompt="1"/>
          </p:nvPr>
        </p:nvSpPr>
        <p:spPr>
          <a:xfrm>
            <a:off x="6327776" y="4895434"/>
            <a:ext cx="5280025" cy="386676"/>
          </a:xfrm>
          <a:prstGeom prst="rect">
            <a:avLst/>
          </a:prstGeom>
        </p:spPr>
        <p:txBody>
          <a:bodyPr>
            <a:normAutofit/>
          </a:bodyPr>
          <a:lstStyle>
            <a:lvl1pPr>
              <a:defRPr sz="1600">
                <a:solidFill>
                  <a:srgbClr val="000000"/>
                </a:solidFill>
                <a:latin typeface="Arial" panose="020B0604020202020204" pitchFamily="34" charset="0"/>
                <a:cs typeface="Arial" panose="020B0604020202020204" pitchFamily="34" charset="0"/>
              </a:defRPr>
            </a:lvl1pPr>
          </a:lstStyle>
          <a:p>
            <a:pPr lvl="0"/>
            <a:r>
              <a:rPr lang="en-GB"/>
              <a:t>Pointer text goes here</a:t>
            </a:r>
            <a:endParaRPr lang="en-US"/>
          </a:p>
        </p:txBody>
      </p:sp>
      <p:sp>
        <p:nvSpPr>
          <p:cNvPr id="43" name="Text Placeholder 40">
            <a:extLst>
              <a:ext uri="{FF2B5EF4-FFF2-40B4-BE49-F238E27FC236}">
                <a16:creationId xmlns:a16="http://schemas.microsoft.com/office/drawing/2014/main" id="{BAAE032B-9EE9-FF47-B22A-58B18F488C2F}"/>
              </a:ext>
            </a:extLst>
          </p:cNvPr>
          <p:cNvSpPr>
            <a:spLocks noGrp="1"/>
          </p:cNvSpPr>
          <p:nvPr>
            <p:ph type="body" sz="quarter" idx="15" hasCustomPrompt="1"/>
          </p:nvPr>
        </p:nvSpPr>
        <p:spPr>
          <a:xfrm>
            <a:off x="6327776" y="5411402"/>
            <a:ext cx="5280025" cy="386676"/>
          </a:xfrm>
          <a:prstGeom prst="rect">
            <a:avLst/>
          </a:prstGeom>
        </p:spPr>
        <p:txBody>
          <a:bodyPr>
            <a:normAutofit/>
          </a:bodyPr>
          <a:lstStyle>
            <a:lvl1pPr>
              <a:defRPr sz="1600">
                <a:solidFill>
                  <a:srgbClr val="000000"/>
                </a:solidFill>
                <a:latin typeface="Arial" panose="020B0604020202020204" pitchFamily="34" charset="0"/>
                <a:cs typeface="Arial" panose="020B0604020202020204" pitchFamily="34" charset="0"/>
              </a:defRPr>
            </a:lvl1pPr>
          </a:lstStyle>
          <a:p>
            <a:pPr lvl="0"/>
            <a:r>
              <a:rPr lang="en-GB"/>
              <a:t>Pointer text goes here</a:t>
            </a:r>
            <a:endParaRPr lang="en-US"/>
          </a:p>
        </p:txBody>
      </p:sp>
      <p:sp>
        <p:nvSpPr>
          <p:cNvPr id="44" name="Text Placeholder 40">
            <a:extLst>
              <a:ext uri="{FF2B5EF4-FFF2-40B4-BE49-F238E27FC236}">
                <a16:creationId xmlns:a16="http://schemas.microsoft.com/office/drawing/2014/main" id="{9ED4E972-6C08-D649-B8FF-679369D5A055}"/>
              </a:ext>
            </a:extLst>
          </p:cNvPr>
          <p:cNvSpPr>
            <a:spLocks noGrp="1"/>
          </p:cNvSpPr>
          <p:nvPr>
            <p:ph type="body" sz="quarter" idx="16" hasCustomPrompt="1"/>
          </p:nvPr>
        </p:nvSpPr>
        <p:spPr>
          <a:xfrm>
            <a:off x="6327776" y="5909294"/>
            <a:ext cx="5280025" cy="386676"/>
          </a:xfrm>
          <a:prstGeom prst="rect">
            <a:avLst/>
          </a:prstGeom>
        </p:spPr>
        <p:txBody>
          <a:bodyPr>
            <a:normAutofit/>
          </a:bodyPr>
          <a:lstStyle>
            <a:lvl1pPr>
              <a:defRPr sz="1600">
                <a:solidFill>
                  <a:srgbClr val="000000"/>
                </a:solidFill>
                <a:latin typeface="Arial" panose="020B0604020202020204" pitchFamily="34" charset="0"/>
                <a:cs typeface="Arial" panose="020B0604020202020204" pitchFamily="34" charset="0"/>
              </a:defRPr>
            </a:lvl1pPr>
          </a:lstStyle>
          <a:p>
            <a:pPr lvl="0"/>
            <a:r>
              <a:rPr lang="en-GB"/>
              <a:t>Pointer text goes here</a:t>
            </a:r>
            <a:endParaRPr lang="en-US"/>
          </a:p>
        </p:txBody>
      </p:sp>
      <p:sp>
        <p:nvSpPr>
          <p:cNvPr id="46" name="Picture Placeholder 45">
            <a:extLst>
              <a:ext uri="{FF2B5EF4-FFF2-40B4-BE49-F238E27FC236}">
                <a16:creationId xmlns:a16="http://schemas.microsoft.com/office/drawing/2014/main" id="{63C79509-0360-0C4E-98EC-7F81DDEA7AEC}"/>
              </a:ext>
            </a:extLst>
          </p:cNvPr>
          <p:cNvSpPr>
            <a:spLocks noGrp="1"/>
          </p:cNvSpPr>
          <p:nvPr>
            <p:ph type="pic" sz="quarter" idx="17" hasCustomPrompt="1"/>
          </p:nvPr>
        </p:nvSpPr>
        <p:spPr>
          <a:xfrm>
            <a:off x="5864226" y="4384228"/>
            <a:ext cx="346164" cy="403752"/>
          </a:xfrm>
          <a:prstGeom prst="rect">
            <a:avLst/>
          </a:prstGeom>
          <a:blipFill>
            <a:blip r:embed="rId3" cstate="email">
              <a:extLst>
                <a:ext uri="{28A0092B-C50C-407E-A947-70E740481C1C}">
                  <a14:useLocalDpi xmlns:a14="http://schemas.microsoft.com/office/drawing/2010/main"/>
                </a:ext>
              </a:extLst>
            </a:blip>
            <a:stretch>
              <a:fillRect/>
            </a:stretch>
          </a:blipFill>
        </p:spPr>
        <p:txBody>
          <a:bodyPr>
            <a:normAutofit/>
          </a:bodyPr>
          <a:lstStyle>
            <a:lvl1pPr algn="ctr">
              <a:lnSpc>
                <a:spcPct val="250000"/>
              </a:lnSpc>
              <a:buNone/>
              <a:defRPr sz="1001"/>
            </a:lvl1pPr>
          </a:lstStyle>
          <a:p>
            <a:r>
              <a:rPr lang="en-US"/>
              <a:t>Icon</a:t>
            </a:r>
          </a:p>
        </p:txBody>
      </p:sp>
      <p:sp>
        <p:nvSpPr>
          <p:cNvPr id="47" name="Picture Placeholder 45">
            <a:extLst>
              <a:ext uri="{FF2B5EF4-FFF2-40B4-BE49-F238E27FC236}">
                <a16:creationId xmlns:a16="http://schemas.microsoft.com/office/drawing/2014/main" id="{5A11B660-6274-7444-942B-FC15E5DC2518}"/>
              </a:ext>
            </a:extLst>
          </p:cNvPr>
          <p:cNvSpPr>
            <a:spLocks noGrp="1"/>
          </p:cNvSpPr>
          <p:nvPr>
            <p:ph type="pic" sz="quarter" idx="18" hasCustomPrompt="1"/>
          </p:nvPr>
        </p:nvSpPr>
        <p:spPr>
          <a:xfrm>
            <a:off x="5864223" y="4894631"/>
            <a:ext cx="346164" cy="403752"/>
          </a:xfrm>
          <a:prstGeom prst="rect">
            <a:avLst/>
          </a:prstGeom>
          <a:blipFill>
            <a:blip r:embed="rId4" cstate="email">
              <a:extLst>
                <a:ext uri="{28A0092B-C50C-407E-A947-70E740481C1C}">
                  <a14:useLocalDpi xmlns:a14="http://schemas.microsoft.com/office/drawing/2010/main"/>
                </a:ext>
              </a:extLst>
            </a:blip>
            <a:stretch>
              <a:fillRect/>
            </a:stretch>
          </a:blipFill>
        </p:spPr>
        <p:txBody>
          <a:bodyPr>
            <a:normAutofit/>
          </a:bodyPr>
          <a:lstStyle>
            <a:lvl1pPr algn="ctr">
              <a:lnSpc>
                <a:spcPct val="200000"/>
              </a:lnSpc>
              <a:buNone/>
              <a:defRPr sz="1001"/>
            </a:lvl1pPr>
          </a:lstStyle>
          <a:p>
            <a:r>
              <a:rPr lang="en-US"/>
              <a:t>Icon</a:t>
            </a:r>
          </a:p>
        </p:txBody>
      </p:sp>
      <p:sp>
        <p:nvSpPr>
          <p:cNvPr id="48" name="Picture Placeholder 45">
            <a:extLst>
              <a:ext uri="{FF2B5EF4-FFF2-40B4-BE49-F238E27FC236}">
                <a16:creationId xmlns:a16="http://schemas.microsoft.com/office/drawing/2014/main" id="{B22F3B43-5CAA-0649-AE44-80B3AF7D8CFF}"/>
              </a:ext>
            </a:extLst>
          </p:cNvPr>
          <p:cNvSpPr>
            <a:spLocks noGrp="1"/>
          </p:cNvSpPr>
          <p:nvPr>
            <p:ph type="pic" sz="quarter" idx="19" hasCustomPrompt="1"/>
          </p:nvPr>
        </p:nvSpPr>
        <p:spPr>
          <a:xfrm>
            <a:off x="5864225" y="5413571"/>
            <a:ext cx="346164" cy="403752"/>
          </a:xfrm>
          <a:prstGeom prst="rect">
            <a:avLst/>
          </a:prstGeom>
          <a:blipFill>
            <a:blip r:embed="rId5" cstate="email">
              <a:extLst>
                <a:ext uri="{28A0092B-C50C-407E-A947-70E740481C1C}">
                  <a14:useLocalDpi xmlns:a14="http://schemas.microsoft.com/office/drawing/2010/main"/>
                </a:ext>
              </a:extLst>
            </a:blip>
            <a:stretch>
              <a:fillRect/>
            </a:stretch>
          </a:blipFill>
        </p:spPr>
        <p:txBody>
          <a:bodyPr>
            <a:normAutofit/>
          </a:bodyPr>
          <a:lstStyle>
            <a:lvl1pPr algn="ctr">
              <a:lnSpc>
                <a:spcPct val="200000"/>
              </a:lnSpc>
              <a:buNone/>
              <a:defRPr sz="1001"/>
            </a:lvl1pPr>
          </a:lstStyle>
          <a:p>
            <a:r>
              <a:rPr lang="en-US"/>
              <a:t>Icon</a:t>
            </a:r>
          </a:p>
        </p:txBody>
      </p:sp>
      <p:sp>
        <p:nvSpPr>
          <p:cNvPr id="49" name="Picture Placeholder 45">
            <a:extLst>
              <a:ext uri="{FF2B5EF4-FFF2-40B4-BE49-F238E27FC236}">
                <a16:creationId xmlns:a16="http://schemas.microsoft.com/office/drawing/2014/main" id="{7F0F9D2D-E0E9-F24D-A7B3-B7E198C36833}"/>
              </a:ext>
            </a:extLst>
          </p:cNvPr>
          <p:cNvSpPr>
            <a:spLocks noGrp="1"/>
          </p:cNvSpPr>
          <p:nvPr>
            <p:ph type="pic" sz="quarter" idx="20" hasCustomPrompt="1"/>
          </p:nvPr>
        </p:nvSpPr>
        <p:spPr>
          <a:xfrm>
            <a:off x="5864223" y="5925298"/>
            <a:ext cx="346164" cy="403752"/>
          </a:xfrm>
          <a:prstGeom prst="rect">
            <a:avLst/>
          </a:prstGeom>
          <a:blipFill>
            <a:blip r:embed="rId6" cstate="email">
              <a:extLst>
                <a:ext uri="{28A0092B-C50C-407E-A947-70E740481C1C}">
                  <a14:useLocalDpi xmlns:a14="http://schemas.microsoft.com/office/drawing/2010/main"/>
                </a:ext>
              </a:extLst>
            </a:blip>
            <a:stretch>
              <a:fillRect/>
            </a:stretch>
          </a:blipFill>
        </p:spPr>
        <p:txBody>
          <a:bodyPr>
            <a:normAutofit/>
          </a:bodyPr>
          <a:lstStyle>
            <a:lvl1pPr algn="ctr">
              <a:lnSpc>
                <a:spcPct val="200000"/>
              </a:lnSpc>
              <a:buNone/>
              <a:defRPr sz="1001"/>
            </a:lvl1pPr>
          </a:lstStyle>
          <a:p>
            <a:r>
              <a:rPr lang="en-US"/>
              <a:t>Icon</a:t>
            </a:r>
          </a:p>
        </p:txBody>
      </p:sp>
      <p:sp>
        <p:nvSpPr>
          <p:cNvPr id="4" name="Google Shape;127;p24">
            <a:extLst>
              <a:ext uri="{FF2B5EF4-FFF2-40B4-BE49-F238E27FC236}">
                <a16:creationId xmlns:a16="http://schemas.microsoft.com/office/drawing/2014/main" id="{8EF4F7A6-B87C-AB1E-275D-539966182972}"/>
              </a:ext>
            </a:extLst>
          </p:cNvPr>
          <p:cNvSpPr/>
          <p:nvPr userDrawn="1"/>
        </p:nvSpPr>
        <p:spPr>
          <a:xfrm rot="-5400000" flipH="1">
            <a:off x="-3313251" y="3313255"/>
            <a:ext cx="6858001" cy="231497"/>
          </a:xfrm>
          <a:prstGeom prst="rect">
            <a:avLst/>
          </a:prstGeom>
          <a:solidFill>
            <a:schemeClr val="accent1"/>
          </a:solidFill>
          <a:ln>
            <a:noFill/>
          </a:ln>
        </p:spPr>
        <p:txBody>
          <a:bodyPr spcFirstLastPara="1" wrap="square" lIns="91426" tIns="91426" rIns="91426" bIns="91426" anchor="ctr" anchorCtr="0">
            <a:noAutofit/>
          </a:bodyPr>
          <a:lstStyle/>
          <a:p>
            <a:pPr marL="0" lvl="0" indent="0" algn="l" rtl="0">
              <a:spcBef>
                <a:spcPts val="0"/>
              </a:spcBef>
              <a:spcAft>
                <a:spcPts val="0"/>
              </a:spcAft>
              <a:buNone/>
            </a:pPr>
            <a:endParaRPr sz="1801">
              <a:solidFill>
                <a:schemeClr val="accent1">
                  <a:lumMod val="20000"/>
                  <a:lumOff val="80000"/>
                </a:schemeClr>
              </a:solidFill>
            </a:endParaRPr>
          </a:p>
        </p:txBody>
      </p:sp>
      <p:sp>
        <p:nvSpPr>
          <p:cNvPr id="2" name="Content Placeholder 2">
            <a:extLst>
              <a:ext uri="{FF2B5EF4-FFF2-40B4-BE49-F238E27FC236}">
                <a16:creationId xmlns:a16="http://schemas.microsoft.com/office/drawing/2014/main" id="{84C0A0D1-C599-88B4-A164-20DE547A7260}"/>
              </a:ext>
            </a:extLst>
          </p:cNvPr>
          <p:cNvSpPr>
            <a:spLocks noGrp="1"/>
          </p:cNvSpPr>
          <p:nvPr>
            <p:ph idx="1"/>
          </p:nvPr>
        </p:nvSpPr>
        <p:spPr>
          <a:xfrm>
            <a:off x="838202" y="1587500"/>
            <a:ext cx="4711700" cy="4753339"/>
          </a:xfrm>
          <a:prstGeom prst="rect">
            <a:avLst/>
          </a:prstGeom>
        </p:spPr>
        <p:txBody>
          <a:bodyPr/>
          <a:lstStyle>
            <a:lvl1pPr>
              <a:defRPr sz="2000">
                <a:solidFill>
                  <a:srgbClr val="000000"/>
                </a:solidFill>
                <a:latin typeface="Arial" panose="020B0604020202020204" pitchFamily="34" charset="0"/>
                <a:cs typeface="Arial" panose="020B0604020202020204" pitchFamily="34" charset="0"/>
              </a:defRPr>
            </a:lvl1pPr>
            <a:lvl2pPr>
              <a:defRPr sz="2000">
                <a:solidFill>
                  <a:srgbClr val="000000"/>
                </a:solidFill>
                <a:latin typeface="Arial" panose="020B0604020202020204" pitchFamily="34" charset="0"/>
                <a:cs typeface="Arial" panose="020B0604020202020204" pitchFamily="34" charset="0"/>
              </a:defRPr>
            </a:lvl2pPr>
            <a:lvl3pPr>
              <a:defRPr sz="2000">
                <a:solidFill>
                  <a:srgbClr val="000000"/>
                </a:solidFill>
                <a:latin typeface="Arial" panose="020B0604020202020204" pitchFamily="34" charset="0"/>
                <a:cs typeface="Arial" panose="020B0604020202020204" pitchFamily="34" charset="0"/>
              </a:defRPr>
            </a:lvl3pPr>
            <a:lvl4pPr>
              <a:defRPr sz="2000">
                <a:solidFill>
                  <a:srgbClr val="000000"/>
                </a:solidFill>
                <a:latin typeface="Arial" panose="020B0604020202020204" pitchFamily="34" charset="0"/>
                <a:cs typeface="Arial" panose="020B0604020202020204" pitchFamily="34" charset="0"/>
              </a:defRPr>
            </a:lvl4pPr>
            <a:lvl5pPr>
              <a:defRPr sz="2000">
                <a:solidFill>
                  <a:srgbClr val="000000"/>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itle 1">
            <a:extLst>
              <a:ext uri="{FF2B5EF4-FFF2-40B4-BE49-F238E27FC236}">
                <a16:creationId xmlns:a16="http://schemas.microsoft.com/office/drawing/2014/main" id="{2657286E-C2D3-E504-7169-21EDA9B2A034}"/>
              </a:ext>
            </a:extLst>
          </p:cNvPr>
          <p:cNvSpPr>
            <a:spLocks noGrp="1"/>
          </p:cNvSpPr>
          <p:nvPr>
            <p:ph type="title"/>
          </p:nvPr>
        </p:nvSpPr>
        <p:spPr>
          <a:xfrm>
            <a:off x="838202" y="365126"/>
            <a:ext cx="4711700" cy="997510"/>
          </a:xfrm>
          <a:prstGeom prst="rect">
            <a:avLst/>
          </a:prstGeom>
        </p:spPr>
        <p:txBody>
          <a:bodyPr anchor="t"/>
          <a:lstStyle>
            <a:lvl1pPr>
              <a:defRPr>
                <a:solidFill>
                  <a:srgbClr val="D92F14"/>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12849536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3D77E-4664-EECE-2360-4476F28CCBD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46E55A8E-26D0-2E5C-1CC9-D254E143F77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4DA97B7-1C3F-9E2D-F982-A935502C2963}"/>
              </a:ext>
            </a:extLst>
          </p:cNvPr>
          <p:cNvSpPr>
            <a:spLocks noGrp="1"/>
          </p:cNvSpPr>
          <p:nvPr>
            <p:ph type="dt" sz="half" idx="10"/>
          </p:nvPr>
        </p:nvSpPr>
        <p:spPr/>
        <p:txBody>
          <a:bodyPr/>
          <a:lstStyle/>
          <a:p>
            <a:fld id="{598993BB-22DA-4771-9680-2C9E9B115E0F}" type="datetimeFigureOut">
              <a:rPr lang="en-GB" smtClean="0"/>
              <a:t>19/08/2026</a:t>
            </a:fld>
            <a:endParaRPr lang="en-GB"/>
          </a:p>
        </p:txBody>
      </p:sp>
      <p:sp>
        <p:nvSpPr>
          <p:cNvPr id="5" name="Footer Placeholder 4">
            <a:extLst>
              <a:ext uri="{FF2B5EF4-FFF2-40B4-BE49-F238E27FC236}">
                <a16:creationId xmlns:a16="http://schemas.microsoft.com/office/drawing/2014/main" id="{48B18E2E-5114-DB1D-9A09-870E7AC1C4B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E0059E-9ADE-3DEB-A2D3-C55D12C4332C}"/>
              </a:ext>
            </a:extLst>
          </p:cNvPr>
          <p:cNvSpPr>
            <a:spLocks noGrp="1"/>
          </p:cNvSpPr>
          <p:nvPr>
            <p:ph type="sldNum" sz="quarter" idx="12"/>
          </p:nvPr>
        </p:nvSpPr>
        <p:spPr/>
        <p:txBody>
          <a:bodyPr/>
          <a:lstStyle/>
          <a:p>
            <a:fld id="{42F0666E-3592-400C-8AA6-54938EB07719}" type="slidenum">
              <a:rPr lang="en-GB" smtClean="0"/>
              <a:t>‹#›</a:t>
            </a:fld>
            <a:endParaRPr lang="en-GB"/>
          </a:p>
        </p:txBody>
      </p:sp>
    </p:spTree>
    <p:extLst>
      <p:ext uri="{BB962C8B-B14F-4D97-AF65-F5344CB8AC3E}">
        <p14:creationId xmlns:p14="http://schemas.microsoft.com/office/powerpoint/2010/main" val="12638712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otes + headline">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A78B7CB5-1466-CF4B-B22B-456717985786}"/>
              </a:ext>
            </a:extLst>
          </p:cNvPr>
          <p:cNvSpPr>
            <a:spLocks noGrp="1"/>
          </p:cNvSpPr>
          <p:nvPr>
            <p:ph type="body" sz="quarter" idx="11" hasCustomPrompt="1"/>
          </p:nvPr>
        </p:nvSpPr>
        <p:spPr>
          <a:xfrm>
            <a:off x="838200" y="3136558"/>
            <a:ext cx="5257801" cy="434975"/>
          </a:xfrm>
          <a:prstGeom prst="rect">
            <a:avLst/>
          </a:prstGeom>
        </p:spPr>
        <p:txBody>
          <a:bodyPr>
            <a:normAutofit/>
          </a:bodyPr>
          <a:lstStyle>
            <a:lvl1pPr>
              <a:buNone/>
              <a:defRPr sz="1801" b="1" i="1">
                <a:solidFill>
                  <a:srgbClr val="000000"/>
                </a:solidFill>
                <a:latin typeface="Arial" panose="020B0604020202020204" pitchFamily="34" charset="0"/>
                <a:cs typeface="Arial" panose="020B0604020202020204" pitchFamily="34" charset="0"/>
              </a:defRPr>
            </a:lvl1pPr>
          </a:lstStyle>
          <a:p>
            <a:pPr lvl="0"/>
            <a:r>
              <a:rPr lang="en-GB"/>
              <a:t>Name</a:t>
            </a:r>
            <a:endParaRPr lang="en-US"/>
          </a:p>
        </p:txBody>
      </p:sp>
      <p:sp>
        <p:nvSpPr>
          <p:cNvPr id="3" name="Google Shape;127;p24">
            <a:extLst>
              <a:ext uri="{FF2B5EF4-FFF2-40B4-BE49-F238E27FC236}">
                <a16:creationId xmlns:a16="http://schemas.microsoft.com/office/drawing/2014/main" id="{04272D6C-FE73-2ECC-73BA-C93C49397A55}"/>
              </a:ext>
            </a:extLst>
          </p:cNvPr>
          <p:cNvSpPr/>
          <p:nvPr userDrawn="1"/>
        </p:nvSpPr>
        <p:spPr>
          <a:xfrm rot="-5400000" flipH="1">
            <a:off x="-3313251" y="3313255"/>
            <a:ext cx="6858001" cy="231497"/>
          </a:xfrm>
          <a:prstGeom prst="rect">
            <a:avLst/>
          </a:prstGeom>
          <a:solidFill>
            <a:schemeClr val="accent1"/>
          </a:solidFill>
          <a:ln>
            <a:noFill/>
          </a:ln>
        </p:spPr>
        <p:txBody>
          <a:bodyPr spcFirstLastPara="1" wrap="square" lIns="91426" tIns="91426" rIns="91426" bIns="91426" anchor="ctr" anchorCtr="0">
            <a:noAutofit/>
          </a:bodyPr>
          <a:lstStyle/>
          <a:p>
            <a:pPr marL="0" lvl="0" indent="0" algn="l" rtl="0">
              <a:spcBef>
                <a:spcPts val="0"/>
              </a:spcBef>
              <a:spcAft>
                <a:spcPts val="0"/>
              </a:spcAft>
              <a:buNone/>
            </a:pPr>
            <a:endParaRPr sz="1801">
              <a:solidFill>
                <a:schemeClr val="accent1">
                  <a:lumMod val="20000"/>
                  <a:lumOff val="80000"/>
                </a:schemeClr>
              </a:solidFill>
            </a:endParaRPr>
          </a:p>
        </p:txBody>
      </p:sp>
      <p:sp>
        <p:nvSpPr>
          <p:cNvPr id="16" name="Text Placeholder 15">
            <a:extLst>
              <a:ext uri="{FF2B5EF4-FFF2-40B4-BE49-F238E27FC236}">
                <a16:creationId xmlns:a16="http://schemas.microsoft.com/office/drawing/2014/main" id="{ECEA2AD3-9BDA-23DB-1CA6-F334ECC8C741}"/>
              </a:ext>
            </a:extLst>
          </p:cNvPr>
          <p:cNvSpPr>
            <a:spLocks noGrp="1"/>
          </p:cNvSpPr>
          <p:nvPr>
            <p:ph type="body" sz="quarter" idx="18" hasCustomPrompt="1"/>
          </p:nvPr>
        </p:nvSpPr>
        <p:spPr>
          <a:xfrm>
            <a:off x="838200" y="1362076"/>
            <a:ext cx="5257801" cy="1774825"/>
          </a:xfrm>
          <a:prstGeom prst="rect">
            <a:avLst/>
          </a:prstGeom>
        </p:spPr>
        <p:txBody>
          <a:bodyPr/>
          <a:lstStyle>
            <a:lvl1pPr marL="228604" marR="0" indent="-228604" algn="l" defTabSz="914411" rtl="0" eaLnBrk="1" fontAlgn="auto" latinLnBrk="0" hangingPunct="1">
              <a:lnSpc>
                <a:spcPct val="90000"/>
              </a:lnSpc>
              <a:spcBef>
                <a:spcPts val="1001"/>
              </a:spcBef>
              <a:spcAft>
                <a:spcPts val="0"/>
              </a:spcAft>
              <a:buClr>
                <a:schemeClr val="accent1"/>
              </a:buClr>
              <a:buSzTx/>
              <a:buFont typeface="Arial" panose="020B0604020202020204" pitchFamily="34" charset="0"/>
              <a:buNone/>
              <a:tabLst/>
              <a:defRPr sz="1801">
                <a:solidFill>
                  <a:srgbClr val="000000"/>
                </a:solidFill>
              </a:defRPr>
            </a:lvl1pPr>
          </a:lstStyle>
          <a:p>
            <a:pPr marL="228604" marR="0" lvl="0" indent="-228604" algn="l" defTabSz="914411" rtl="0" eaLnBrk="1" fontAlgn="auto" latinLnBrk="0" hangingPunct="1">
              <a:lnSpc>
                <a:spcPct val="90000"/>
              </a:lnSpc>
              <a:spcBef>
                <a:spcPts val="1001"/>
              </a:spcBef>
              <a:spcAft>
                <a:spcPts val="0"/>
              </a:spcAft>
              <a:buClr>
                <a:schemeClr val="accent1"/>
              </a:buClr>
              <a:buSzTx/>
              <a:buFont typeface="Arial" panose="020B0604020202020204" pitchFamily="34" charset="0"/>
              <a:buNone/>
              <a:tabLst/>
              <a:defRPr/>
            </a:pPr>
            <a:r>
              <a:rPr lang="en-GB"/>
              <a:t>“ 	Quote goes here in multiple lines. Quote goes here in multiple lines. Quote goes here in multiple lines. Quote goes here in multiple lines. Quote goes here in multiple lines. Quote goes here in multiple lines."</a:t>
            </a:r>
            <a:endParaRPr lang="en-US"/>
          </a:p>
          <a:p>
            <a:pPr marL="228604" marR="0" lvl="0" indent="-228604" algn="l" defTabSz="914411" rtl="0" eaLnBrk="1" fontAlgn="auto" latinLnBrk="0" hangingPunct="1">
              <a:lnSpc>
                <a:spcPct val="90000"/>
              </a:lnSpc>
              <a:spcBef>
                <a:spcPts val="1001"/>
              </a:spcBef>
              <a:spcAft>
                <a:spcPts val="0"/>
              </a:spcAft>
              <a:buClr>
                <a:schemeClr val="accent1"/>
              </a:buClr>
              <a:buSzTx/>
              <a:buFont typeface="Arial" panose="020B0604020202020204" pitchFamily="34" charset="0"/>
              <a:buNone/>
              <a:tabLst/>
              <a:defRPr/>
            </a:pPr>
            <a:endParaRPr lang="en-US"/>
          </a:p>
          <a:p>
            <a:pPr marL="228604" marR="0" lvl="0" indent="-228604" algn="l" defTabSz="914411" rtl="0" eaLnBrk="1" fontAlgn="auto" latinLnBrk="0" hangingPunct="1">
              <a:lnSpc>
                <a:spcPct val="90000"/>
              </a:lnSpc>
              <a:spcBef>
                <a:spcPts val="1001"/>
              </a:spcBef>
              <a:spcAft>
                <a:spcPts val="0"/>
              </a:spcAft>
              <a:buClr>
                <a:schemeClr val="accent1"/>
              </a:buClr>
              <a:buSzTx/>
              <a:buFont typeface="Arial" panose="020B0604020202020204" pitchFamily="34" charset="0"/>
              <a:buNone/>
              <a:tabLst/>
              <a:defRPr/>
            </a:pPr>
            <a:endParaRPr lang="en-US"/>
          </a:p>
          <a:p>
            <a:pPr lvl="0"/>
            <a:endParaRPr lang="en-US"/>
          </a:p>
        </p:txBody>
      </p:sp>
      <p:sp>
        <p:nvSpPr>
          <p:cNvPr id="2" name="Text Placeholder 16">
            <a:extLst>
              <a:ext uri="{FF2B5EF4-FFF2-40B4-BE49-F238E27FC236}">
                <a16:creationId xmlns:a16="http://schemas.microsoft.com/office/drawing/2014/main" id="{31103B16-6376-B33C-2E26-18996CC16877}"/>
              </a:ext>
            </a:extLst>
          </p:cNvPr>
          <p:cNvSpPr>
            <a:spLocks noGrp="1"/>
          </p:cNvSpPr>
          <p:nvPr>
            <p:ph type="body" sz="quarter" idx="19" hasCustomPrompt="1"/>
          </p:nvPr>
        </p:nvSpPr>
        <p:spPr>
          <a:xfrm>
            <a:off x="6320118" y="3136558"/>
            <a:ext cx="5257801" cy="434975"/>
          </a:xfrm>
          <a:prstGeom prst="rect">
            <a:avLst/>
          </a:prstGeom>
        </p:spPr>
        <p:txBody>
          <a:bodyPr>
            <a:normAutofit/>
          </a:bodyPr>
          <a:lstStyle>
            <a:lvl1pPr algn="l">
              <a:buNone/>
              <a:defRPr sz="1801" b="1" i="1">
                <a:solidFill>
                  <a:srgbClr val="000000"/>
                </a:solidFill>
                <a:latin typeface="Arial" panose="020B0604020202020204" pitchFamily="34" charset="0"/>
                <a:cs typeface="Arial" panose="020B0604020202020204" pitchFamily="34" charset="0"/>
              </a:defRPr>
            </a:lvl1pPr>
          </a:lstStyle>
          <a:p>
            <a:pPr lvl="0"/>
            <a:r>
              <a:rPr lang="en-GB"/>
              <a:t>Name</a:t>
            </a:r>
            <a:endParaRPr lang="en-US"/>
          </a:p>
        </p:txBody>
      </p:sp>
      <p:sp>
        <p:nvSpPr>
          <p:cNvPr id="4" name="Text Placeholder 15">
            <a:extLst>
              <a:ext uri="{FF2B5EF4-FFF2-40B4-BE49-F238E27FC236}">
                <a16:creationId xmlns:a16="http://schemas.microsoft.com/office/drawing/2014/main" id="{1CA4BA9C-D6E6-9359-F17A-C5D8F2C1FBE2}"/>
              </a:ext>
            </a:extLst>
          </p:cNvPr>
          <p:cNvSpPr>
            <a:spLocks noGrp="1"/>
          </p:cNvSpPr>
          <p:nvPr>
            <p:ph type="body" sz="quarter" idx="20" hasCustomPrompt="1"/>
          </p:nvPr>
        </p:nvSpPr>
        <p:spPr>
          <a:xfrm>
            <a:off x="6320118" y="1362076"/>
            <a:ext cx="5257801" cy="1774825"/>
          </a:xfrm>
          <a:prstGeom prst="rect">
            <a:avLst/>
          </a:prstGeom>
        </p:spPr>
        <p:txBody>
          <a:bodyPr/>
          <a:lstStyle>
            <a:lvl1pPr marL="228604" marR="0" indent="-228604" algn="l" defTabSz="914411" rtl="0" eaLnBrk="1" fontAlgn="auto" latinLnBrk="0" hangingPunct="1">
              <a:lnSpc>
                <a:spcPct val="90000"/>
              </a:lnSpc>
              <a:spcBef>
                <a:spcPts val="1001"/>
              </a:spcBef>
              <a:spcAft>
                <a:spcPts val="0"/>
              </a:spcAft>
              <a:buClr>
                <a:schemeClr val="accent1"/>
              </a:buClr>
              <a:buSzTx/>
              <a:buFont typeface="Arial" panose="020B0604020202020204" pitchFamily="34" charset="0"/>
              <a:buNone/>
              <a:tabLst/>
              <a:defRPr sz="1801">
                <a:solidFill>
                  <a:srgbClr val="000000"/>
                </a:solidFill>
              </a:defRPr>
            </a:lvl1pPr>
          </a:lstStyle>
          <a:p>
            <a:pPr marL="228604" marR="0" lvl="0" indent="-228604" algn="l" defTabSz="914411" rtl="0" eaLnBrk="1" fontAlgn="auto" latinLnBrk="0" hangingPunct="1">
              <a:lnSpc>
                <a:spcPct val="90000"/>
              </a:lnSpc>
              <a:spcBef>
                <a:spcPts val="1001"/>
              </a:spcBef>
              <a:spcAft>
                <a:spcPts val="0"/>
              </a:spcAft>
              <a:buClr>
                <a:schemeClr val="accent1"/>
              </a:buClr>
              <a:buSzTx/>
              <a:buFont typeface="Arial" panose="020B0604020202020204" pitchFamily="34" charset="0"/>
              <a:buNone/>
              <a:tabLst/>
              <a:defRPr/>
            </a:pPr>
            <a:r>
              <a:rPr lang="en-GB"/>
              <a:t>“ 	Quote goes here in multiple lines. Quote goes here in multiple lines. Quote goes here in multiple lines. Quote goes here in multiple lines. Quote goes here in multiple lines. Quote goes here in multiple lines."</a:t>
            </a:r>
            <a:endParaRPr lang="en-US"/>
          </a:p>
          <a:p>
            <a:pPr marL="228604" marR="0" lvl="0" indent="-228604" algn="l" defTabSz="914411" rtl="0" eaLnBrk="1" fontAlgn="auto" latinLnBrk="0" hangingPunct="1">
              <a:lnSpc>
                <a:spcPct val="90000"/>
              </a:lnSpc>
              <a:spcBef>
                <a:spcPts val="1001"/>
              </a:spcBef>
              <a:spcAft>
                <a:spcPts val="0"/>
              </a:spcAft>
              <a:buClr>
                <a:schemeClr val="accent1"/>
              </a:buClr>
              <a:buSzTx/>
              <a:buFont typeface="Arial" panose="020B0604020202020204" pitchFamily="34" charset="0"/>
              <a:buNone/>
              <a:tabLst/>
              <a:defRPr/>
            </a:pPr>
            <a:endParaRPr lang="en-US"/>
          </a:p>
          <a:p>
            <a:pPr marL="228604" marR="0" lvl="0" indent="-228604" algn="l" defTabSz="914411" rtl="0" eaLnBrk="1" fontAlgn="auto" latinLnBrk="0" hangingPunct="1">
              <a:lnSpc>
                <a:spcPct val="90000"/>
              </a:lnSpc>
              <a:spcBef>
                <a:spcPts val="1001"/>
              </a:spcBef>
              <a:spcAft>
                <a:spcPts val="0"/>
              </a:spcAft>
              <a:buClr>
                <a:schemeClr val="accent1"/>
              </a:buClr>
              <a:buSzTx/>
              <a:buFont typeface="Arial" panose="020B0604020202020204" pitchFamily="34" charset="0"/>
              <a:buNone/>
              <a:tabLst/>
              <a:defRPr/>
            </a:pPr>
            <a:endParaRPr lang="en-US"/>
          </a:p>
          <a:p>
            <a:pPr lvl="0"/>
            <a:endParaRPr lang="en-US"/>
          </a:p>
        </p:txBody>
      </p:sp>
      <p:sp>
        <p:nvSpPr>
          <p:cNvPr id="5" name="Text Placeholder 16">
            <a:extLst>
              <a:ext uri="{FF2B5EF4-FFF2-40B4-BE49-F238E27FC236}">
                <a16:creationId xmlns:a16="http://schemas.microsoft.com/office/drawing/2014/main" id="{6A2787CD-B661-8A4B-475C-F4D348469E37}"/>
              </a:ext>
            </a:extLst>
          </p:cNvPr>
          <p:cNvSpPr>
            <a:spLocks noGrp="1"/>
          </p:cNvSpPr>
          <p:nvPr>
            <p:ph type="body" sz="quarter" idx="21" hasCustomPrompt="1"/>
          </p:nvPr>
        </p:nvSpPr>
        <p:spPr>
          <a:xfrm>
            <a:off x="838200" y="5722103"/>
            <a:ext cx="5257801" cy="434975"/>
          </a:xfrm>
          <a:prstGeom prst="rect">
            <a:avLst/>
          </a:prstGeom>
        </p:spPr>
        <p:txBody>
          <a:bodyPr>
            <a:normAutofit/>
          </a:bodyPr>
          <a:lstStyle>
            <a:lvl1pPr>
              <a:buNone/>
              <a:defRPr sz="1801" b="1" i="1">
                <a:solidFill>
                  <a:srgbClr val="000000"/>
                </a:solidFill>
                <a:latin typeface="Arial" panose="020B0604020202020204" pitchFamily="34" charset="0"/>
                <a:cs typeface="Arial" panose="020B0604020202020204" pitchFamily="34" charset="0"/>
              </a:defRPr>
            </a:lvl1pPr>
          </a:lstStyle>
          <a:p>
            <a:pPr lvl="0"/>
            <a:r>
              <a:rPr lang="en-GB"/>
              <a:t>Name</a:t>
            </a:r>
            <a:endParaRPr lang="en-US"/>
          </a:p>
        </p:txBody>
      </p:sp>
      <p:sp>
        <p:nvSpPr>
          <p:cNvPr id="6" name="Text Placeholder 15">
            <a:extLst>
              <a:ext uri="{FF2B5EF4-FFF2-40B4-BE49-F238E27FC236}">
                <a16:creationId xmlns:a16="http://schemas.microsoft.com/office/drawing/2014/main" id="{6DC919C4-8310-07E1-4CC6-2D3FD9D0B3F7}"/>
              </a:ext>
            </a:extLst>
          </p:cNvPr>
          <p:cNvSpPr>
            <a:spLocks noGrp="1"/>
          </p:cNvSpPr>
          <p:nvPr>
            <p:ph type="body" sz="quarter" idx="22" hasCustomPrompt="1"/>
          </p:nvPr>
        </p:nvSpPr>
        <p:spPr>
          <a:xfrm>
            <a:off x="838200" y="3947620"/>
            <a:ext cx="5257801" cy="1774825"/>
          </a:xfrm>
          <a:prstGeom prst="rect">
            <a:avLst/>
          </a:prstGeom>
        </p:spPr>
        <p:txBody>
          <a:bodyPr/>
          <a:lstStyle>
            <a:lvl1pPr marL="228604" marR="0" indent="-228604" algn="l" defTabSz="914411" rtl="0" eaLnBrk="1" fontAlgn="auto" latinLnBrk="0" hangingPunct="1">
              <a:lnSpc>
                <a:spcPct val="90000"/>
              </a:lnSpc>
              <a:spcBef>
                <a:spcPts val="1001"/>
              </a:spcBef>
              <a:spcAft>
                <a:spcPts val="0"/>
              </a:spcAft>
              <a:buClr>
                <a:schemeClr val="accent1"/>
              </a:buClr>
              <a:buSzTx/>
              <a:buFont typeface="Arial" panose="020B0604020202020204" pitchFamily="34" charset="0"/>
              <a:buNone/>
              <a:tabLst/>
              <a:defRPr sz="1801">
                <a:solidFill>
                  <a:srgbClr val="000000"/>
                </a:solidFill>
              </a:defRPr>
            </a:lvl1pPr>
          </a:lstStyle>
          <a:p>
            <a:pPr marL="228604" marR="0" lvl="0" indent="-228604" algn="l" defTabSz="914411" rtl="0" eaLnBrk="1" fontAlgn="auto" latinLnBrk="0" hangingPunct="1">
              <a:lnSpc>
                <a:spcPct val="90000"/>
              </a:lnSpc>
              <a:spcBef>
                <a:spcPts val="1001"/>
              </a:spcBef>
              <a:spcAft>
                <a:spcPts val="0"/>
              </a:spcAft>
              <a:buClr>
                <a:schemeClr val="accent1"/>
              </a:buClr>
              <a:buSzTx/>
              <a:buFont typeface="Arial" panose="020B0604020202020204" pitchFamily="34" charset="0"/>
              <a:buNone/>
              <a:tabLst/>
              <a:defRPr/>
            </a:pPr>
            <a:r>
              <a:rPr lang="en-GB"/>
              <a:t>“ 	Quote goes here in multiple lines. Quote goes here in multiple lines. Quote goes here in multiple lines. Quote goes here in multiple lines. Quote goes here in multiple lines. Quote goes here in multiple lines."</a:t>
            </a:r>
            <a:endParaRPr lang="en-US"/>
          </a:p>
          <a:p>
            <a:pPr marL="228604" marR="0" lvl="0" indent="-228604" algn="l" defTabSz="914411" rtl="0" eaLnBrk="1" fontAlgn="auto" latinLnBrk="0" hangingPunct="1">
              <a:lnSpc>
                <a:spcPct val="90000"/>
              </a:lnSpc>
              <a:spcBef>
                <a:spcPts val="1001"/>
              </a:spcBef>
              <a:spcAft>
                <a:spcPts val="0"/>
              </a:spcAft>
              <a:buClr>
                <a:schemeClr val="accent1"/>
              </a:buClr>
              <a:buSzTx/>
              <a:buFont typeface="Arial" panose="020B0604020202020204" pitchFamily="34" charset="0"/>
              <a:buNone/>
              <a:tabLst/>
              <a:defRPr/>
            </a:pPr>
            <a:endParaRPr lang="en-US"/>
          </a:p>
          <a:p>
            <a:pPr marL="228604" marR="0" lvl="0" indent="-228604" algn="l" defTabSz="914411" rtl="0" eaLnBrk="1" fontAlgn="auto" latinLnBrk="0" hangingPunct="1">
              <a:lnSpc>
                <a:spcPct val="90000"/>
              </a:lnSpc>
              <a:spcBef>
                <a:spcPts val="1001"/>
              </a:spcBef>
              <a:spcAft>
                <a:spcPts val="0"/>
              </a:spcAft>
              <a:buClr>
                <a:schemeClr val="accent1"/>
              </a:buClr>
              <a:buSzTx/>
              <a:buFont typeface="Arial" panose="020B0604020202020204" pitchFamily="34" charset="0"/>
              <a:buNone/>
              <a:tabLst/>
              <a:defRPr/>
            </a:pPr>
            <a:endParaRPr lang="en-US"/>
          </a:p>
          <a:p>
            <a:pPr lvl="0"/>
            <a:endParaRPr lang="en-US"/>
          </a:p>
        </p:txBody>
      </p:sp>
      <p:sp>
        <p:nvSpPr>
          <p:cNvPr id="14" name="Text Placeholder 16">
            <a:extLst>
              <a:ext uri="{FF2B5EF4-FFF2-40B4-BE49-F238E27FC236}">
                <a16:creationId xmlns:a16="http://schemas.microsoft.com/office/drawing/2014/main" id="{04FE4F4F-7EE8-ECE0-B047-39C0F888E660}"/>
              </a:ext>
            </a:extLst>
          </p:cNvPr>
          <p:cNvSpPr>
            <a:spLocks noGrp="1"/>
          </p:cNvSpPr>
          <p:nvPr>
            <p:ph type="body" sz="quarter" idx="23" hasCustomPrompt="1"/>
          </p:nvPr>
        </p:nvSpPr>
        <p:spPr>
          <a:xfrm>
            <a:off x="6320118" y="5722103"/>
            <a:ext cx="5257801" cy="434975"/>
          </a:xfrm>
          <a:prstGeom prst="rect">
            <a:avLst/>
          </a:prstGeom>
        </p:spPr>
        <p:txBody>
          <a:bodyPr>
            <a:normAutofit/>
          </a:bodyPr>
          <a:lstStyle>
            <a:lvl1pPr algn="l">
              <a:buNone/>
              <a:defRPr sz="1801" b="1" i="1">
                <a:solidFill>
                  <a:srgbClr val="000000"/>
                </a:solidFill>
                <a:latin typeface="Arial" panose="020B0604020202020204" pitchFamily="34" charset="0"/>
                <a:cs typeface="Arial" panose="020B0604020202020204" pitchFamily="34" charset="0"/>
              </a:defRPr>
            </a:lvl1pPr>
          </a:lstStyle>
          <a:p>
            <a:pPr lvl="0"/>
            <a:r>
              <a:rPr lang="en-GB"/>
              <a:t>Name</a:t>
            </a:r>
            <a:endParaRPr lang="en-US"/>
          </a:p>
        </p:txBody>
      </p:sp>
      <p:sp>
        <p:nvSpPr>
          <p:cNvPr id="15" name="Text Placeholder 15">
            <a:extLst>
              <a:ext uri="{FF2B5EF4-FFF2-40B4-BE49-F238E27FC236}">
                <a16:creationId xmlns:a16="http://schemas.microsoft.com/office/drawing/2014/main" id="{94370AD0-7541-679D-E7FB-4AB00BA37C7F}"/>
              </a:ext>
            </a:extLst>
          </p:cNvPr>
          <p:cNvSpPr>
            <a:spLocks noGrp="1"/>
          </p:cNvSpPr>
          <p:nvPr>
            <p:ph type="body" sz="quarter" idx="24" hasCustomPrompt="1"/>
          </p:nvPr>
        </p:nvSpPr>
        <p:spPr>
          <a:xfrm>
            <a:off x="6320118" y="3947620"/>
            <a:ext cx="5257801" cy="1774825"/>
          </a:xfrm>
          <a:prstGeom prst="rect">
            <a:avLst/>
          </a:prstGeom>
        </p:spPr>
        <p:txBody>
          <a:bodyPr/>
          <a:lstStyle>
            <a:lvl1pPr marL="228604" marR="0" indent="-228604" algn="l" defTabSz="914411" rtl="0" eaLnBrk="1" fontAlgn="auto" latinLnBrk="0" hangingPunct="1">
              <a:lnSpc>
                <a:spcPct val="90000"/>
              </a:lnSpc>
              <a:spcBef>
                <a:spcPts val="1001"/>
              </a:spcBef>
              <a:spcAft>
                <a:spcPts val="0"/>
              </a:spcAft>
              <a:buClr>
                <a:schemeClr val="accent1"/>
              </a:buClr>
              <a:buSzTx/>
              <a:buFont typeface="Arial" panose="020B0604020202020204" pitchFamily="34" charset="0"/>
              <a:buNone/>
              <a:tabLst/>
              <a:defRPr sz="1801">
                <a:solidFill>
                  <a:srgbClr val="000000"/>
                </a:solidFill>
              </a:defRPr>
            </a:lvl1pPr>
          </a:lstStyle>
          <a:p>
            <a:pPr marL="228604" marR="0" lvl="0" indent="-228604" algn="l" defTabSz="914411" rtl="0" eaLnBrk="1" fontAlgn="auto" latinLnBrk="0" hangingPunct="1">
              <a:lnSpc>
                <a:spcPct val="90000"/>
              </a:lnSpc>
              <a:spcBef>
                <a:spcPts val="1001"/>
              </a:spcBef>
              <a:spcAft>
                <a:spcPts val="0"/>
              </a:spcAft>
              <a:buClr>
                <a:schemeClr val="accent1"/>
              </a:buClr>
              <a:buSzTx/>
              <a:buFont typeface="Arial" panose="020B0604020202020204" pitchFamily="34" charset="0"/>
              <a:buNone/>
              <a:tabLst/>
              <a:defRPr/>
            </a:pPr>
            <a:r>
              <a:rPr lang="en-GB"/>
              <a:t>“ 	Quote goes here in multiple lines. Quote goes here in multiple lines. Quote goes here in multiple lines. Quote goes here in multiple lines. Quote goes here in multiple lines. Quote goes here in multiple lines."</a:t>
            </a:r>
            <a:endParaRPr lang="en-US"/>
          </a:p>
          <a:p>
            <a:pPr marL="228604" marR="0" lvl="0" indent="-228604" algn="l" defTabSz="914411" rtl="0" eaLnBrk="1" fontAlgn="auto" latinLnBrk="0" hangingPunct="1">
              <a:lnSpc>
                <a:spcPct val="90000"/>
              </a:lnSpc>
              <a:spcBef>
                <a:spcPts val="1001"/>
              </a:spcBef>
              <a:spcAft>
                <a:spcPts val="0"/>
              </a:spcAft>
              <a:buClr>
                <a:schemeClr val="accent1"/>
              </a:buClr>
              <a:buSzTx/>
              <a:buFont typeface="Arial" panose="020B0604020202020204" pitchFamily="34" charset="0"/>
              <a:buNone/>
              <a:tabLst/>
              <a:defRPr/>
            </a:pPr>
            <a:endParaRPr lang="en-US"/>
          </a:p>
          <a:p>
            <a:pPr marL="228604" marR="0" lvl="0" indent="-228604" algn="l" defTabSz="914411" rtl="0" eaLnBrk="1" fontAlgn="auto" latinLnBrk="0" hangingPunct="1">
              <a:lnSpc>
                <a:spcPct val="90000"/>
              </a:lnSpc>
              <a:spcBef>
                <a:spcPts val="1001"/>
              </a:spcBef>
              <a:spcAft>
                <a:spcPts val="0"/>
              </a:spcAft>
              <a:buClr>
                <a:schemeClr val="accent1"/>
              </a:buClr>
              <a:buSzTx/>
              <a:buFont typeface="Arial" panose="020B0604020202020204" pitchFamily="34" charset="0"/>
              <a:buNone/>
              <a:tabLst/>
              <a:defRPr/>
            </a:pPr>
            <a:endParaRPr lang="en-US"/>
          </a:p>
          <a:p>
            <a:pPr lvl="0"/>
            <a:endParaRPr lang="en-US"/>
          </a:p>
        </p:txBody>
      </p:sp>
      <p:sp>
        <p:nvSpPr>
          <p:cNvPr id="8" name="Title 1">
            <a:extLst>
              <a:ext uri="{FF2B5EF4-FFF2-40B4-BE49-F238E27FC236}">
                <a16:creationId xmlns:a16="http://schemas.microsoft.com/office/drawing/2014/main" id="{A5845BB3-27C3-6C87-5083-D9468F694E32}"/>
              </a:ext>
            </a:extLst>
          </p:cNvPr>
          <p:cNvSpPr>
            <a:spLocks noGrp="1"/>
          </p:cNvSpPr>
          <p:nvPr>
            <p:ph type="title"/>
          </p:nvPr>
        </p:nvSpPr>
        <p:spPr>
          <a:xfrm>
            <a:off x="838202" y="365126"/>
            <a:ext cx="10739717" cy="997510"/>
          </a:xfrm>
          <a:prstGeom prst="rect">
            <a:avLst/>
          </a:prstGeom>
        </p:spPr>
        <p:txBody>
          <a:bodyPr anchor="t"/>
          <a:lstStyle>
            <a:lvl1pPr>
              <a:defRPr>
                <a:solidFill>
                  <a:srgbClr val="D92F14"/>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34929229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Images">
    <p:spTree>
      <p:nvGrpSpPr>
        <p:cNvPr id="1" name=""/>
        <p:cNvGrpSpPr/>
        <p:nvPr/>
      </p:nvGrpSpPr>
      <p:grpSpPr>
        <a:xfrm>
          <a:off x="0" y="0"/>
          <a:ext cx="0" cy="0"/>
          <a:chOff x="0" y="0"/>
          <a:chExt cx="0" cy="0"/>
        </a:xfrm>
      </p:grpSpPr>
      <p:sp>
        <p:nvSpPr>
          <p:cNvPr id="11" name="Google Shape;127;p24">
            <a:extLst>
              <a:ext uri="{FF2B5EF4-FFF2-40B4-BE49-F238E27FC236}">
                <a16:creationId xmlns:a16="http://schemas.microsoft.com/office/drawing/2014/main" id="{5A4ABFED-9CE8-F1A2-5399-996866AD4A62}"/>
              </a:ext>
            </a:extLst>
          </p:cNvPr>
          <p:cNvSpPr/>
          <p:nvPr userDrawn="1"/>
        </p:nvSpPr>
        <p:spPr>
          <a:xfrm rot="-5400000" flipH="1">
            <a:off x="-3313251" y="3313255"/>
            <a:ext cx="6858001" cy="231497"/>
          </a:xfrm>
          <a:prstGeom prst="rect">
            <a:avLst/>
          </a:prstGeom>
          <a:solidFill>
            <a:schemeClr val="accent1"/>
          </a:solidFill>
          <a:ln>
            <a:noFill/>
          </a:ln>
        </p:spPr>
        <p:txBody>
          <a:bodyPr spcFirstLastPara="1" wrap="square" lIns="91426" tIns="91426" rIns="91426" bIns="91426" anchor="ctr" anchorCtr="0">
            <a:noAutofit/>
          </a:bodyPr>
          <a:lstStyle/>
          <a:p>
            <a:pPr marL="0" lvl="0" indent="0" algn="l" rtl="0">
              <a:spcBef>
                <a:spcPts val="0"/>
              </a:spcBef>
              <a:spcAft>
                <a:spcPts val="0"/>
              </a:spcAft>
              <a:buNone/>
            </a:pPr>
            <a:endParaRPr sz="1801">
              <a:solidFill>
                <a:schemeClr val="accent1">
                  <a:lumMod val="20000"/>
                  <a:lumOff val="80000"/>
                </a:schemeClr>
              </a:solidFill>
            </a:endParaRPr>
          </a:p>
        </p:txBody>
      </p:sp>
      <p:sp>
        <p:nvSpPr>
          <p:cNvPr id="18" name="Picture Placeholder 17">
            <a:extLst>
              <a:ext uri="{FF2B5EF4-FFF2-40B4-BE49-F238E27FC236}">
                <a16:creationId xmlns:a16="http://schemas.microsoft.com/office/drawing/2014/main" id="{B7149BEB-89EF-D15F-AF19-09C240E8ADB2}"/>
              </a:ext>
            </a:extLst>
          </p:cNvPr>
          <p:cNvSpPr>
            <a:spLocks noGrp="1"/>
          </p:cNvSpPr>
          <p:nvPr>
            <p:ph type="pic" sz="quarter" idx="23"/>
          </p:nvPr>
        </p:nvSpPr>
        <p:spPr>
          <a:xfrm>
            <a:off x="686365" y="35962"/>
            <a:ext cx="3325813" cy="3163888"/>
          </a:xfrm>
          <a:prstGeom prst="rect">
            <a:avLst/>
          </a:prstGeom>
        </p:spPr>
        <p:txBody>
          <a:bodyPr/>
          <a:lstStyle>
            <a:lvl1pPr>
              <a:defRPr>
                <a:solidFill>
                  <a:srgbClr val="000000"/>
                </a:solidFill>
              </a:defRPr>
            </a:lvl1pPr>
          </a:lstStyle>
          <a:p>
            <a:r>
              <a:rPr lang="en-GB"/>
              <a:t>Click icon to add picture</a:t>
            </a:r>
            <a:endParaRPr lang="en-US"/>
          </a:p>
        </p:txBody>
      </p:sp>
      <p:sp>
        <p:nvSpPr>
          <p:cNvPr id="19" name="Picture Placeholder 17">
            <a:extLst>
              <a:ext uri="{FF2B5EF4-FFF2-40B4-BE49-F238E27FC236}">
                <a16:creationId xmlns:a16="http://schemas.microsoft.com/office/drawing/2014/main" id="{6CD5D9C0-A0B7-BCBB-D277-C78C62173C2A}"/>
              </a:ext>
            </a:extLst>
          </p:cNvPr>
          <p:cNvSpPr>
            <a:spLocks noGrp="1"/>
          </p:cNvSpPr>
          <p:nvPr>
            <p:ph type="pic" sz="quarter" idx="24"/>
          </p:nvPr>
        </p:nvSpPr>
        <p:spPr>
          <a:xfrm>
            <a:off x="686365" y="3343606"/>
            <a:ext cx="3325813" cy="3514394"/>
          </a:xfrm>
          <a:prstGeom prst="rect">
            <a:avLst/>
          </a:prstGeom>
        </p:spPr>
        <p:txBody>
          <a:bodyPr/>
          <a:lstStyle>
            <a:lvl1pPr>
              <a:defRPr>
                <a:solidFill>
                  <a:srgbClr val="000000"/>
                </a:solidFill>
              </a:defRPr>
            </a:lvl1pPr>
          </a:lstStyle>
          <a:p>
            <a:r>
              <a:rPr lang="en-GB"/>
              <a:t>Click icon to add picture</a:t>
            </a:r>
            <a:endParaRPr lang="en-US"/>
          </a:p>
        </p:txBody>
      </p:sp>
      <p:sp>
        <p:nvSpPr>
          <p:cNvPr id="20" name="Picture Placeholder 17">
            <a:extLst>
              <a:ext uri="{FF2B5EF4-FFF2-40B4-BE49-F238E27FC236}">
                <a16:creationId xmlns:a16="http://schemas.microsoft.com/office/drawing/2014/main" id="{39B0489E-9918-9AFF-3722-F8AA8A255B37}"/>
              </a:ext>
            </a:extLst>
          </p:cNvPr>
          <p:cNvSpPr>
            <a:spLocks noGrp="1"/>
          </p:cNvSpPr>
          <p:nvPr>
            <p:ph type="pic" sz="quarter" idx="25"/>
          </p:nvPr>
        </p:nvSpPr>
        <p:spPr>
          <a:xfrm>
            <a:off x="8848231" y="35962"/>
            <a:ext cx="3325813" cy="4310260"/>
          </a:xfrm>
          <a:prstGeom prst="rect">
            <a:avLst/>
          </a:prstGeom>
        </p:spPr>
        <p:txBody>
          <a:bodyPr/>
          <a:lstStyle>
            <a:lvl1pPr>
              <a:defRPr>
                <a:solidFill>
                  <a:srgbClr val="000000"/>
                </a:solidFill>
              </a:defRPr>
            </a:lvl1pPr>
          </a:lstStyle>
          <a:p>
            <a:r>
              <a:rPr lang="en-GB"/>
              <a:t>Click icon to add picture</a:t>
            </a:r>
            <a:endParaRPr lang="en-US"/>
          </a:p>
        </p:txBody>
      </p:sp>
      <p:sp>
        <p:nvSpPr>
          <p:cNvPr id="21" name="Picture Placeholder 17">
            <a:extLst>
              <a:ext uri="{FF2B5EF4-FFF2-40B4-BE49-F238E27FC236}">
                <a16:creationId xmlns:a16="http://schemas.microsoft.com/office/drawing/2014/main" id="{EEDE9389-1828-BA09-CA99-BB1F379AF06C}"/>
              </a:ext>
            </a:extLst>
          </p:cNvPr>
          <p:cNvSpPr>
            <a:spLocks noGrp="1"/>
          </p:cNvSpPr>
          <p:nvPr>
            <p:ph type="pic" sz="quarter" idx="26"/>
          </p:nvPr>
        </p:nvSpPr>
        <p:spPr>
          <a:xfrm>
            <a:off x="8848231" y="4447822"/>
            <a:ext cx="3325813" cy="2410178"/>
          </a:xfrm>
          <a:prstGeom prst="rect">
            <a:avLst/>
          </a:prstGeom>
        </p:spPr>
        <p:txBody>
          <a:bodyPr/>
          <a:lstStyle>
            <a:lvl1pPr>
              <a:defRPr>
                <a:solidFill>
                  <a:srgbClr val="000000"/>
                </a:solidFill>
              </a:defRPr>
            </a:lvl1pPr>
          </a:lstStyle>
          <a:p>
            <a:r>
              <a:rPr lang="en-GB"/>
              <a:t>Click icon to add picture</a:t>
            </a:r>
            <a:endParaRPr lang="en-US"/>
          </a:p>
        </p:txBody>
      </p:sp>
      <p:sp>
        <p:nvSpPr>
          <p:cNvPr id="22" name="Picture Placeholder 17">
            <a:extLst>
              <a:ext uri="{FF2B5EF4-FFF2-40B4-BE49-F238E27FC236}">
                <a16:creationId xmlns:a16="http://schemas.microsoft.com/office/drawing/2014/main" id="{284E93C6-29F6-697A-142A-EC7BB35EF98B}"/>
              </a:ext>
            </a:extLst>
          </p:cNvPr>
          <p:cNvSpPr>
            <a:spLocks noGrp="1"/>
          </p:cNvSpPr>
          <p:nvPr>
            <p:ph type="pic" sz="quarter" idx="27"/>
          </p:nvPr>
        </p:nvSpPr>
        <p:spPr>
          <a:xfrm>
            <a:off x="4129475" y="35962"/>
            <a:ext cx="4608126" cy="4310260"/>
          </a:xfrm>
          <a:prstGeom prst="rect">
            <a:avLst/>
          </a:prstGeom>
        </p:spPr>
        <p:txBody>
          <a:bodyPr/>
          <a:lstStyle>
            <a:lvl1pPr>
              <a:defRPr>
                <a:solidFill>
                  <a:srgbClr val="000000"/>
                </a:solidFill>
              </a:defRPr>
            </a:lvl1pPr>
          </a:lstStyle>
          <a:p>
            <a:r>
              <a:rPr lang="en-GB"/>
              <a:t>Click icon to add picture</a:t>
            </a:r>
            <a:endParaRPr lang="en-US"/>
          </a:p>
        </p:txBody>
      </p:sp>
      <p:sp>
        <p:nvSpPr>
          <p:cNvPr id="23" name="Picture Placeholder 17">
            <a:extLst>
              <a:ext uri="{FF2B5EF4-FFF2-40B4-BE49-F238E27FC236}">
                <a16:creationId xmlns:a16="http://schemas.microsoft.com/office/drawing/2014/main" id="{2C893B2F-FFBA-4B6B-4163-1371F7035EC9}"/>
              </a:ext>
            </a:extLst>
          </p:cNvPr>
          <p:cNvSpPr>
            <a:spLocks noGrp="1"/>
          </p:cNvSpPr>
          <p:nvPr>
            <p:ph type="pic" sz="quarter" idx="28"/>
          </p:nvPr>
        </p:nvSpPr>
        <p:spPr>
          <a:xfrm>
            <a:off x="4106898" y="4447822"/>
            <a:ext cx="4630702" cy="2410178"/>
          </a:xfrm>
          <a:prstGeom prst="rect">
            <a:avLst/>
          </a:prstGeom>
        </p:spPr>
        <p:txBody>
          <a:bodyPr/>
          <a:lstStyle>
            <a:lvl1pPr>
              <a:defRPr>
                <a:solidFill>
                  <a:srgbClr val="000000"/>
                </a:solidFill>
              </a:defRPr>
            </a:lvl1pPr>
          </a:lstStyle>
          <a:p>
            <a:r>
              <a:rPr lang="en-GB"/>
              <a:t>Click icon to add picture</a:t>
            </a:r>
            <a:endParaRPr lang="en-US"/>
          </a:p>
        </p:txBody>
      </p:sp>
    </p:spTree>
    <p:extLst>
      <p:ext uri="{BB962C8B-B14F-4D97-AF65-F5344CB8AC3E}">
        <p14:creationId xmlns:p14="http://schemas.microsoft.com/office/powerpoint/2010/main" val="14760944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Mock ups">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80B3D3A-CDDA-C24E-846C-9C0C12D56922}"/>
              </a:ext>
            </a:extLst>
          </p:cNvPr>
          <p:cNvSpPr/>
          <p:nvPr userDrawn="1"/>
        </p:nvSpPr>
        <p:spPr>
          <a:xfrm>
            <a:off x="-1" y="4606868"/>
            <a:ext cx="12192002" cy="22511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p>
        </p:txBody>
      </p:sp>
      <p:sp>
        <p:nvSpPr>
          <p:cNvPr id="19" name="Picture Placeholder 18">
            <a:extLst>
              <a:ext uri="{FF2B5EF4-FFF2-40B4-BE49-F238E27FC236}">
                <a16:creationId xmlns:a16="http://schemas.microsoft.com/office/drawing/2014/main" id="{79926088-A261-3D45-B352-19D679B5D813}"/>
              </a:ext>
            </a:extLst>
          </p:cNvPr>
          <p:cNvSpPr>
            <a:spLocks noGrp="1"/>
          </p:cNvSpPr>
          <p:nvPr>
            <p:ph type="pic" sz="quarter" idx="10"/>
          </p:nvPr>
        </p:nvSpPr>
        <p:spPr>
          <a:xfrm>
            <a:off x="838202" y="1592766"/>
            <a:ext cx="5567362" cy="4784216"/>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algn="ctr">
              <a:lnSpc>
                <a:spcPct val="300000"/>
              </a:lnSpc>
              <a:buFontTx/>
              <a:buNone/>
              <a:defRPr>
                <a:latin typeface="Arial" panose="020B0604020202020204" pitchFamily="34" charset="0"/>
                <a:cs typeface="Arial" panose="020B0604020202020204" pitchFamily="34" charset="0"/>
              </a:defRPr>
            </a:lvl1pPr>
          </a:lstStyle>
          <a:p>
            <a:r>
              <a:rPr lang="en-GB"/>
              <a:t>Click icon to add picture</a:t>
            </a:r>
            <a:endParaRPr lang="en-US"/>
          </a:p>
        </p:txBody>
      </p:sp>
      <p:sp>
        <p:nvSpPr>
          <p:cNvPr id="21" name="Picture Placeholder 20">
            <a:extLst>
              <a:ext uri="{FF2B5EF4-FFF2-40B4-BE49-F238E27FC236}">
                <a16:creationId xmlns:a16="http://schemas.microsoft.com/office/drawing/2014/main" id="{DC4B1D85-5621-2C45-991A-C7AEDDC5A056}"/>
              </a:ext>
            </a:extLst>
          </p:cNvPr>
          <p:cNvSpPr>
            <a:spLocks noGrp="1"/>
          </p:cNvSpPr>
          <p:nvPr>
            <p:ph type="pic" sz="quarter" idx="11"/>
          </p:nvPr>
        </p:nvSpPr>
        <p:spPr>
          <a:xfrm>
            <a:off x="6807201" y="1129653"/>
            <a:ext cx="4770718" cy="3247085"/>
          </a:xfrm>
          <a:prstGeom prst="rect">
            <a:avLst/>
          </a:prstGeom>
          <a:blipFill>
            <a:blip r:embed="rId3" cstate="email">
              <a:extLst>
                <a:ext uri="{28A0092B-C50C-407E-A947-70E740481C1C}">
                  <a14:useLocalDpi xmlns:a14="http://schemas.microsoft.com/office/drawing/2010/main"/>
                </a:ext>
              </a:extLst>
            </a:blip>
            <a:stretch>
              <a:fillRect/>
            </a:stretch>
          </a:blipFill>
        </p:spPr>
        <p:txBody>
          <a:bodyPr/>
          <a:lstStyle>
            <a:lvl1pPr algn="ctr">
              <a:lnSpc>
                <a:spcPct val="300000"/>
              </a:lnSpc>
              <a:buNone/>
              <a:defRPr>
                <a:latin typeface="Arial" panose="020B0604020202020204" pitchFamily="34" charset="0"/>
                <a:cs typeface="Arial" panose="020B0604020202020204" pitchFamily="34" charset="0"/>
              </a:defRPr>
            </a:lvl1pPr>
          </a:lstStyle>
          <a:p>
            <a:r>
              <a:rPr lang="en-GB"/>
              <a:t>Click icon to add picture</a:t>
            </a:r>
            <a:endParaRPr lang="en-US"/>
          </a:p>
        </p:txBody>
      </p:sp>
      <p:sp>
        <p:nvSpPr>
          <p:cNvPr id="23" name="Text Placeholder 22">
            <a:extLst>
              <a:ext uri="{FF2B5EF4-FFF2-40B4-BE49-F238E27FC236}">
                <a16:creationId xmlns:a16="http://schemas.microsoft.com/office/drawing/2014/main" id="{507AAA55-25DB-1048-97F2-FE3401A042A6}"/>
              </a:ext>
            </a:extLst>
          </p:cNvPr>
          <p:cNvSpPr>
            <a:spLocks noGrp="1"/>
          </p:cNvSpPr>
          <p:nvPr>
            <p:ph type="body" sz="quarter" idx="12"/>
          </p:nvPr>
        </p:nvSpPr>
        <p:spPr>
          <a:xfrm>
            <a:off x="6807201" y="4839748"/>
            <a:ext cx="4770718" cy="1537234"/>
          </a:xfrm>
          <a:prstGeom prst="rect">
            <a:avLst/>
          </a:prstGeom>
        </p:spPr>
        <p:txBody>
          <a:bodyPr>
            <a:normAutofit/>
          </a:bodyPr>
          <a:lstStyle>
            <a:lvl1pPr>
              <a:buNone/>
              <a:defRPr sz="1600">
                <a:solidFill>
                  <a:schemeClr val="accent5"/>
                </a:solidFill>
                <a:latin typeface="Arial" panose="020B0604020202020204" pitchFamily="34" charset="0"/>
                <a:cs typeface="Arial" panose="020B0604020202020204" pitchFamily="34" charset="0"/>
              </a:defRPr>
            </a:lvl1pPr>
            <a:lvl2pPr>
              <a:buNone/>
              <a:defRPr/>
            </a:lvl2pPr>
            <a:lvl3pPr>
              <a:buNone/>
              <a:defRPr/>
            </a:lvl3pPr>
            <a:lvl4pPr>
              <a:buNone/>
              <a:defRPr/>
            </a:lvl4pPr>
            <a:lvl5pPr>
              <a:buNone/>
              <a:defRPr/>
            </a:lvl5pPr>
          </a:lstStyle>
          <a:p>
            <a:pPr lvl="0"/>
            <a:r>
              <a:rPr lang="en-GB"/>
              <a:t>Click to edit Master text styles</a:t>
            </a:r>
          </a:p>
        </p:txBody>
      </p:sp>
      <p:sp>
        <p:nvSpPr>
          <p:cNvPr id="3" name="Google Shape;127;p24">
            <a:extLst>
              <a:ext uri="{FF2B5EF4-FFF2-40B4-BE49-F238E27FC236}">
                <a16:creationId xmlns:a16="http://schemas.microsoft.com/office/drawing/2014/main" id="{E01038B4-5A6D-047F-99FC-D1DB4E84B87B}"/>
              </a:ext>
            </a:extLst>
          </p:cNvPr>
          <p:cNvSpPr/>
          <p:nvPr userDrawn="1"/>
        </p:nvSpPr>
        <p:spPr>
          <a:xfrm rot="-5400000" flipH="1">
            <a:off x="-3313251" y="3313255"/>
            <a:ext cx="6858001" cy="231497"/>
          </a:xfrm>
          <a:prstGeom prst="rect">
            <a:avLst/>
          </a:prstGeom>
          <a:solidFill>
            <a:schemeClr val="accent1"/>
          </a:solidFill>
          <a:ln>
            <a:noFill/>
          </a:ln>
        </p:spPr>
        <p:txBody>
          <a:bodyPr spcFirstLastPara="1" wrap="square" lIns="91426" tIns="91426" rIns="91426" bIns="91426" anchor="ctr" anchorCtr="0">
            <a:noAutofit/>
          </a:bodyPr>
          <a:lstStyle/>
          <a:p>
            <a:pPr marL="0" lvl="0" indent="0" algn="l" rtl="0">
              <a:spcBef>
                <a:spcPts val="0"/>
              </a:spcBef>
              <a:spcAft>
                <a:spcPts val="0"/>
              </a:spcAft>
              <a:buNone/>
            </a:pPr>
            <a:endParaRPr sz="1801">
              <a:solidFill>
                <a:schemeClr val="accent1">
                  <a:lumMod val="20000"/>
                  <a:lumOff val="80000"/>
                </a:schemeClr>
              </a:solidFill>
            </a:endParaRPr>
          </a:p>
        </p:txBody>
      </p:sp>
      <p:sp>
        <p:nvSpPr>
          <p:cNvPr id="2" name="Title 1">
            <a:extLst>
              <a:ext uri="{FF2B5EF4-FFF2-40B4-BE49-F238E27FC236}">
                <a16:creationId xmlns:a16="http://schemas.microsoft.com/office/drawing/2014/main" id="{0D5FE6FF-8660-BECE-3D76-21EFFA3D0910}"/>
              </a:ext>
            </a:extLst>
          </p:cNvPr>
          <p:cNvSpPr>
            <a:spLocks noGrp="1"/>
          </p:cNvSpPr>
          <p:nvPr>
            <p:ph type="title"/>
          </p:nvPr>
        </p:nvSpPr>
        <p:spPr>
          <a:xfrm>
            <a:off x="838202" y="365126"/>
            <a:ext cx="10739717" cy="997510"/>
          </a:xfrm>
          <a:prstGeom prst="rect">
            <a:avLst/>
          </a:prstGeom>
        </p:spPr>
        <p:txBody>
          <a:bodyPr anchor="t"/>
          <a:lstStyle>
            <a:lvl1pPr>
              <a:defRPr>
                <a:solidFill>
                  <a:srgbClr val="D92F14"/>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37375076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tats with Ico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2C5264C-D628-AF21-698D-D555249D0ECF}"/>
              </a:ext>
            </a:extLst>
          </p:cNvPr>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p>
        </p:txBody>
      </p:sp>
      <p:sp>
        <p:nvSpPr>
          <p:cNvPr id="4" name="Text Placeholder 16">
            <a:extLst>
              <a:ext uri="{FF2B5EF4-FFF2-40B4-BE49-F238E27FC236}">
                <a16:creationId xmlns:a16="http://schemas.microsoft.com/office/drawing/2014/main" id="{C9465D70-ECAD-ED60-F68E-FCBC62959A55}"/>
              </a:ext>
            </a:extLst>
          </p:cNvPr>
          <p:cNvSpPr>
            <a:spLocks noGrp="1"/>
          </p:cNvSpPr>
          <p:nvPr>
            <p:ph type="body" sz="quarter" idx="10" hasCustomPrompt="1"/>
          </p:nvPr>
        </p:nvSpPr>
        <p:spPr>
          <a:xfrm>
            <a:off x="690682" y="3178609"/>
            <a:ext cx="2484201" cy="500783"/>
          </a:xfrm>
          <a:prstGeom prst="rect">
            <a:avLst/>
          </a:prstGeom>
        </p:spPr>
        <p:txBody>
          <a:bodyPr>
            <a:noAutofit/>
          </a:bodyPr>
          <a:lstStyle>
            <a:lvl1pPr algn="ctr">
              <a:buNone/>
              <a:defRPr sz="3200" b="1">
                <a:solidFill>
                  <a:schemeClr val="bg1"/>
                </a:solidFill>
                <a:latin typeface="Arial" panose="020B0604020202020204" pitchFamily="34" charset="0"/>
                <a:cs typeface="Arial" panose="020B0604020202020204" pitchFamily="34" charset="0"/>
              </a:defRPr>
            </a:lvl1pPr>
          </a:lstStyle>
          <a:p>
            <a:pPr lvl="0"/>
            <a:r>
              <a:rPr lang="en-US"/>
              <a:t>KEY STAT</a:t>
            </a:r>
          </a:p>
        </p:txBody>
      </p:sp>
      <p:sp>
        <p:nvSpPr>
          <p:cNvPr id="5" name="Text Placeholder 18">
            <a:extLst>
              <a:ext uri="{FF2B5EF4-FFF2-40B4-BE49-F238E27FC236}">
                <a16:creationId xmlns:a16="http://schemas.microsoft.com/office/drawing/2014/main" id="{709B52F1-A9ED-0DC7-C587-5E98236B376E}"/>
              </a:ext>
            </a:extLst>
          </p:cNvPr>
          <p:cNvSpPr>
            <a:spLocks noGrp="1"/>
          </p:cNvSpPr>
          <p:nvPr>
            <p:ph type="body" sz="quarter" idx="11"/>
          </p:nvPr>
        </p:nvSpPr>
        <p:spPr>
          <a:xfrm>
            <a:off x="690564" y="3721755"/>
            <a:ext cx="2484437" cy="850900"/>
          </a:xfrm>
          <a:prstGeom prst="rect">
            <a:avLst/>
          </a:prstGeom>
        </p:spPr>
        <p:txBody>
          <a:bodyPr>
            <a:normAutofit/>
          </a:bodyPr>
          <a:lstStyle>
            <a:lvl1pPr algn="ctr">
              <a:buNone/>
              <a:defRPr sz="2000" b="0">
                <a:solidFill>
                  <a:schemeClr val="accent5"/>
                </a:solidFill>
                <a:latin typeface="Arial" panose="020B0604020202020204" pitchFamily="34" charset="0"/>
                <a:cs typeface="Arial" panose="020B0604020202020204" pitchFamily="34" charset="0"/>
              </a:defRPr>
            </a:lvl1pPr>
            <a:lvl2pPr>
              <a:buNone/>
              <a:defRPr sz="1401">
                <a:solidFill>
                  <a:schemeClr val="bg1"/>
                </a:solidFill>
                <a:latin typeface="+mn-lt"/>
              </a:defRPr>
            </a:lvl2pPr>
            <a:lvl3pPr>
              <a:buNone/>
              <a:defRPr sz="1401">
                <a:solidFill>
                  <a:schemeClr val="bg1"/>
                </a:solidFill>
                <a:latin typeface="+mn-lt"/>
              </a:defRPr>
            </a:lvl3pPr>
            <a:lvl4pPr>
              <a:buNone/>
              <a:defRPr sz="1401">
                <a:solidFill>
                  <a:schemeClr val="bg1"/>
                </a:solidFill>
                <a:latin typeface="+mn-lt"/>
              </a:defRPr>
            </a:lvl4pPr>
            <a:lvl5pPr>
              <a:buNone/>
              <a:defRPr sz="1401">
                <a:solidFill>
                  <a:schemeClr val="bg1"/>
                </a:solidFill>
                <a:latin typeface="+mn-lt"/>
              </a:defRPr>
            </a:lvl5pPr>
          </a:lstStyle>
          <a:p>
            <a:pPr lvl="0"/>
            <a:r>
              <a:rPr lang="en-GB"/>
              <a:t>Click to edit Master text styles</a:t>
            </a:r>
          </a:p>
        </p:txBody>
      </p:sp>
      <p:sp>
        <p:nvSpPr>
          <p:cNvPr id="13" name="Text Placeholder 16">
            <a:extLst>
              <a:ext uri="{FF2B5EF4-FFF2-40B4-BE49-F238E27FC236}">
                <a16:creationId xmlns:a16="http://schemas.microsoft.com/office/drawing/2014/main" id="{35E97F69-CAA2-8302-E7AC-E08BADF16DDF}"/>
              </a:ext>
            </a:extLst>
          </p:cNvPr>
          <p:cNvSpPr>
            <a:spLocks noGrp="1"/>
          </p:cNvSpPr>
          <p:nvPr>
            <p:ph type="body" sz="quarter" idx="12" hasCustomPrompt="1"/>
          </p:nvPr>
        </p:nvSpPr>
        <p:spPr>
          <a:xfrm>
            <a:off x="3484682" y="3178609"/>
            <a:ext cx="2484201" cy="500783"/>
          </a:xfrm>
          <a:prstGeom prst="rect">
            <a:avLst/>
          </a:prstGeom>
        </p:spPr>
        <p:txBody>
          <a:bodyPr>
            <a:noAutofit/>
          </a:bodyPr>
          <a:lstStyle>
            <a:lvl1pPr algn="ctr">
              <a:buNone/>
              <a:defRPr sz="3200" b="1">
                <a:solidFill>
                  <a:schemeClr val="bg1"/>
                </a:solidFill>
                <a:latin typeface="Arial" panose="020B0604020202020204" pitchFamily="34" charset="0"/>
                <a:cs typeface="Arial" panose="020B0604020202020204" pitchFamily="34" charset="0"/>
              </a:defRPr>
            </a:lvl1pPr>
          </a:lstStyle>
          <a:p>
            <a:pPr lvl="0"/>
            <a:r>
              <a:rPr lang="en-US"/>
              <a:t>KEY STAT</a:t>
            </a:r>
          </a:p>
        </p:txBody>
      </p:sp>
      <p:sp>
        <p:nvSpPr>
          <p:cNvPr id="14" name="Text Placeholder 18">
            <a:extLst>
              <a:ext uri="{FF2B5EF4-FFF2-40B4-BE49-F238E27FC236}">
                <a16:creationId xmlns:a16="http://schemas.microsoft.com/office/drawing/2014/main" id="{49547D6D-3324-97A6-F711-E77AD8245359}"/>
              </a:ext>
            </a:extLst>
          </p:cNvPr>
          <p:cNvSpPr>
            <a:spLocks noGrp="1"/>
          </p:cNvSpPr>
          <p:nvPr>
            <p:ph type="body" sz="quarter" idx="13"/>
          </p:nvPr>
        </p:nvSpPr>
        <p:spPr>
          <a:xfrm>
            <a:off x="3484564" y="3721755"/>
            <a:ext cx="2484437" cy="850900"/>
          </a:xfrm>
          <a:prstGeom prst="rect">
            <a:avLst/>
          </a:prstGeom>
        </p:spPr>
        <p:txBody>
          <a:bodyPr>
            <a:normAutofit/>
          </a:bodyPr>
          <a:lstStyle>
            <a:lvl1pPr algn="ctr">
              <a:buNone/>
              <a:defRPr sz="2000" b="0">
                <a:solidFill>
                  <a:schemeClr val="accent5"/>
                </a:solidFill>
                <a:latin typeface="Arial" panose="020B0604020202020204" pitchFamily="34" charset="0"/>
                <a:cs typeface="Arial" panose="020B0604020202020204" pitchFamily="34" charset="0"/>
              </a:defRPr>
            </a:lvl1pPr>
            <a:lvl2pPr>
              <a:buNone/>
              <a:defRPr sz="1401">
                <a:solidFill>
                  <a:schemeClr val="bg1"/>
                </a:solidFill>
                <a:latin typeface="+mn-lt"/>
              </a:defRPr>
            </a:lvl2pPr>
            <a:lvl3pPr>
              <a:buNone/>
              <a:defRPr sz="1401">
                <a:solidFill>
                  <a:schemeClr val="bg1"/>
                </a:solidFill>
                <a:latin typeface="+mn-lt"/>
              </a:defRPr>
            </a:lvl3pPr>
            <a:lvl4pPr>
              <a:buNone/>
              <a:defRPr sz="1401">
                <a:solidFill>
                  <a:schemeClr val="bg1"/>
                </a:solidFill>
                <a:latin typeface="+mn-lt"/>
              </a:defRPr>
            </a:lvl4pPr>
            <a:lvl5pPr>
              <a:buNone/>
              <a:defRPr sz="1401">
                <a:solidFill>
                  <a:schemeClr val="bg1"/>
                </a:solidFill>
                <a:latin typeface="+mn-lt"/>
              </a:defRPr>
            </a:lvl5pPr>
          </a:lstStyle>
          <a:p>
            <a:pPr lvl="0"/>
            <a:r>
              <a:rPr lang="en-GB"/>
              <a:t>Click to edit Master text styles</a:t>
            </a:r>
          </a:p>
        </p:txBody>
      </p:sp>
      <p:sp>
        <p:nvSpPr>
          <p:cNvPr id="15" name="Text Placeholder 16">
            <a:extLst>
              <a:ext uri="{FF2B5EF4-FFF2-40B4-BE49-F238E27FC236}">
                <a16:creationId xmlns:a16="http://schemas.microsoft.com/office/drawing/2014/main" id="{5F00EF3A-B6B5-09BC-8BB2-A4CF3FF177B5}"/>
              </a:ext>
            </a:extLst>
          </p:cNvPr>
          <p:cNvSpPr>
            <a:spLocks noGrp="1"/>
          </p:cNvSpPr>
          <p:nvPr>
            <p:ph type="body" sz="quarter" idx="14" hasCustomPrompt="1"/>
          </p:nvPr>
        </p:nvSpPr>
        <p:spPr>
          <a:xfrm>
            <a:off x="6250870" y="3178609"/>
            <a:ext cx="2484201" cy="500783"/>
          </a:xfrm>
          <a:prstGeom prst="rect">
            <a:avLst/>
          </a:prstGeom>
        </p:spPr>
        <p:txBody>
          <a:bodyPr>
            <a:noAutofit/>
          </a:bodyPr>
          <a:lstStyle>
            <a:lvl1pPr algn="ctr">
              <a:buNone/>
              <a:defRPr sz="3200" b="1">
                <a:solidFill>
                  <a:schemeClr val="bg1"/>
                </a:solidFill>
                <a:latin typeface="Arial" panose="020B0604020202020204" pitchFamily="34" charset="0"/>
                <a:cs typeface="Arial" panose="020B0604020202020204" pitchFamily="34" charset="0"/>
              </a:defRPr>
            </a:lvl1pPr>
          </a:lstStyle>
          <a:p>
            <a:pPr lvl="0"/>
            <a:r>
              <a:rPr lang="en-US"/>
              <a:t>KEY STAT</a:t>
            </a:r>
          </a:p>
        </p:txBody>
      </p:sp>
      <p:sp>
        <p:nvSpPr>
          <p:cNvPr id="17" name="Text Placeholder 18">
            <a:extLst>
              <a:ext uri="{FF2B5EF4-FFF2-40B4-BE49-F238E27FC236}">
                <a16:creationId xmlns:a16="http://schemas.microsoft.com/office/drawing/2014/main" id="{333CC837-E83A-3B9E-E13A-F183E43DF25B}"/>
              </a:ext>
            </a:extLst>
          </p:cNvPr>
          <p:cNvSpPr>
            <a:spLocks noGrp="1"/>
          </p:cNvSpPr>
          <p:nvPr>
            <p:ph type="body" sz="quarter" idx="15"/>
          </p:nvPr>
        </p:nvSpPr>
        <p:spPr>
          <a:xfrm>
            <a:off x="6250750" y="3721755"/>
            <a:ext cx="2484437" cy="850900"/>
          </a:xfrm>
          <a:prstGeom prst="rect">
            <a:avLst/>
          </a:prstGeom>
        </p:spPr>
        <p:txBody>
          <a:bodyPr>
            <a:normAutofit/>
          </a:bodyPr>
          <a:lstStyle>
            <a:lvl1pPr algn="ctr">
              <a:buNone/>
              <a:defRPr sz="2000" b="0">
                <a:solidFill>
                  <a:schemeClr val="accent5"/>
                </a:solidFill>
                <a:latin typeface="Arial" panose="020B0604020202020204" pitchFamily="34" charset="0"/>
                <a:cs typeface="Arial" panose="020B0604020202020204" pitchFamily="34" charset="0"/>
              </a:defRPr>
            </a:lvl1pPr>
            <a:lvl2pPr>
              <a:buNone/>
              <a:defRPr sz="1401">
                <a:solidFill>
                  <a:schemeClr val="bg1"/>
                </a:solidFill>
                <a:latin typeface="+mn-lt"/>
              </a:defRPr>
            </a:lvl2pPr>
            <a:lvl3pPr>
              <a:buNone/>
              <a:defRPr sz="1401">
                <a:solidFill>
                  <a:schemeClr val="bg1"/>
                </a:solidFill>
                <a:latin typeface="+mn-lt"/>
              </a:defRPr>
            </a:lvl3pPr>
            <a:lvl4pPr>
              <a:buNone/>
              <a:defRPr sz="1401">
                <a:solidFill>
                  <a:schemeClr val="bg1"/>
                </a:solidFill>
                <a:latin typeface="+mn-lt"/>
              </a:defRPr>
            </a:lvl4pPr>
            <a:lvl5pPr>
              <a:buNone/>
              <a:defRPr sz="1401">
                <a:solidFill>
                  <a:schemeClr val="bg1"/>
                </a:solidFill>
                <a:latin typeface="+mn-lt"/>
              </a:defRPr>
            </a:lvl5pPr>
          </a:lstStyle>
          <a:p>
            <a:pPr lvl="0"/>
            <a:r>
              <a:rPr lang="en-GB"/>
              <a:t>Click to edit Master text styles</a:t>
            </a:r>
          </a:p>
        </p:txBody>
      </p:sp>
      <p:sp>
        <p:nvSpPr>
          <p:cNvPr id="19" name="Text Placeholder 16">
            <a:extLst>
              <a:ext uri="{FF2B5EF4-FFF2-40B4-BE49-F238E27FC236}">
                <a16:creationId xmlns:a16="http://schemas.microsoft.com/office/drawing/2014/main" id="{0EA13B56-25F0-77C7-EDDA-58B9127093D6}"/>
              </a:ext>
            </a:extLst>
          </p:cNvPr>
          <p:cNvSpPr>
            <a:spLocks noGrp="1"/>
          </p:cNvSpPr>
          <p:nvPr>
            <p:ph type="body" sz="quarter" idx="16" hasCustomPrompt="1"/>
          </p:nvPr>
        </p:nvSpPr>
        <p:spPr>
          <a:xfrm>
            <a:off x="9017292" y="3178609"/>
            <a:ext cx="2484201" cy="500783"/>
          </a:xfrm>
          <a:prstGeom prst="rect">
            <a:avLst/>
          </a:prstGeom>
        </p:spPr>
        <p:txBody>
          <a:bodyPr>
            <a:noAutofit/>
          </a:bodyPr>
          <a:lstStyle>
            <a:lvl1pPr algn="ctr">
              <a:buNone/>
              <a:defRPr sz="3200" b="1">
                <a:solidFill>
                  <a:schemeClr val="bg1"/>
                </a:solidFill>
                <a:latin typeface="Arial" panose="020B0604020202020204" pitchFamily="34" charset="0"/>
                <a:cs typeface="Arial" panose="020B0604020202020204" pitchFamily="34" charset="0"/>
              </a:defRPr>
            </a:lvl1pPr>
          </a:lstStyle>
          <a:p>
            <a:pPr lvl="0"/>
            <a:r>
              <a:rPr lang="en-US"/>
              <a:t>KEY STAT</a:t>
            </a:r>
          </a:p>
        </p:txBody>
      </p:sp>
      <p:sp>
        <p:nvSpPr>
          <p:cNvPr id="21" name="Text Placeholder 18">
            <a:extLst>
              <a:ext uri="{FF2B5EF4-FFF2-40B4-BE49-F238E27FC236}">
                <a16:creationId xmlns:a16="http://schemas.microsoft.com/office/drawing/2014/main" id="{F16E2553-9C2D-13AA-894A-68D2F6C8514E}"/>
              </a:ext>
            </a:extLst>
          </p:cNvPr>
          <p:cNvSpPr>
            <a:spLocks noGrp="1"/>
          </p:cNvSpPr>
          <p:nvPr>
            <p:ph type="body" sz="quarter" idx="17"/>
          </p:nvPr>
        </p:nvSpPr>
        <p:spPr>
          <a:xfrm>
            <a:off x="9017172" y="3721755"/>
            <a:ext cx="2484437" cy="850900"/>
          </a:xfrm>
          <a:prstGeom prst="rect">
            <a:avLst/>
          </a:prstGeom>
        </p:spPr>
        <p:txBody>
          <a:bodyPr>
            <a:normAutofit/>
          </a:bodyPr>
          <a:lstStyle>
            <a:lvl1pPr algn="ctr">
              <a:buNone/>
              <a:defRPr sz="2000" b="0">
                <a:solidFill>
                  <a:schemeClr val="accent5"/>
                </a:solidFill>
                <a:latin typeface="Arial" panose="020B0604020202020204" pitchFamily="34" charset="0"/>
                <a:cs typeface="Arial" panose="020B0604020202020204" pitchFamily="34" charset="0"/>
              </a:defRPr>
            </a:lvl1pPr>
            <a:lvl2pPr>
              <a:buNone/>
              <a:defRPr sz="1401">
                <a:solidFill>
                  <a:schemeClr val="bg1"/>
                </a:solidFill>
                <a:latin typeface="+mn-lt"/>
              </a:defRPr>
            </a:lvl2pPr>
            <a:lvl3pPr>
              <a:buNone/>
              <a:defRPr sz="1401">
                <a:solidFill>
                  <a:schemeClr val="bg1"/>
                </a:solidFill>
                <a:latin typeface="+mn-lt"/>
              </a:defRPr>
            </a:lvl3pPr>
            <a:lvl4pPr>
              <a:buNone/>
              <a:defRPr sz="1401">
                <a:solidFill>
                  <a:schemeClr val="bg1"/>
                </a:solidFill>
                <a:latin typeface="+mn-lt"/>
              </a:defRPr>
            </a:lvl4pPr>
            <a:lvl5pPr>
              <a:buNone/>
              <a:defRPr sz="1401">
                <a:solidFill>
                  <a:schemeClr val="bg1"/>
                </a:solidFill>
                <a:latin typeface="+mn-lt"/>
              </a:defRPr>
            </a:lvl5pPr>
          </a:lstStyle>
          <a:p>
            <a:pPr lvl="0"/>
            <a:r>
              <a:rPr lang="en-GB"/>
              <a:t>Click to edit Master text styles</a:t>
            </a:r>
          </a:p>
        </p:txBody>
      </p:sp>
      <p:sp>
        <p:nvSpPr>
          <p:cNvPr id="23" name="Picture Placeholder 45">
            <a:extLst>
              <a:ext uri="{FF2B5EF4-FFF2-40B4-BE49-F238E27FC236}">
                <a16:creationId xmlns:a16="http://schemas.microsoft.com/office/drawing/2014/main" id="{A944CBA7-9ACB-0344-89BB-0ED7A921DE6D}"/>
              </a:ext>
            </a:extLst>
          </p:cNvPr>
          <p:cNvSpPr>
            <a:spLocks noGrp="1"/>
          </p:cNvSpPr>
          <p:nvPr>
            <p:ph type="pic" sz="quarter" idx="18" hasCustomPrompt="1"/>
          </p:nvPr>
        </p:nvSpPr>
        <p:spPr>
          <a:xfrm>
            <a:off x="1500938" y="1952126"/>
            <a:ext cx="863689" cy="1007374"/>
          </a:xfrm>
          <a:prstGeom prst="rect">
            <a:avLst/>
          </a:prstGeom>
          <a:blipFill>
            <a:blip r:embed="rId2" cstate="email">
              <a:extLst>
                <a:ext uri="{28A0092B-C50C-407E-A947-70E740481C1C}">
                  <a14:useLocalDpi xmlns:a14="http://schemas.microsoft.com/office/drawing/2010/main"/>
                </a:ext>
              </a:extLst>
            </a:blip>
            <a:stretch>
              <a:fillRect/>
            </a:stretch>
          </a:blipFill>
        </p:spPr>
        <p:txBody>
          <a:bodyPr>
            <a:normAutofit/>
          </a:bodyPr>
          <a:lstStyle>
            <a:lvl1pPr algn="ctr">
              <a:lnSpc>
                <a:spcPct val="250000"/>
              </a:lnSpc>
              <a:buNone/>
              <a:defRPr sz="1001"/>
            </a:lvl1pPr>
          </a:lstStyle>
          <a:p>
            <a:r>
              <a:rPr lang="en-US"/>
              <a:t>Icon</a:t>
            </a:r>
          </a:p>
        </p:txBody>
      </p:sp>
      <p:sp>
        <p:nvSpPr>
          <p:cNvPr id="24" name="Picture Placeholder 45">
            <a:extLst>
              <a:ext uri="{FF2B5EF4-FFF2-40B4-BE49-F238E27FC236}">
                <a16:creationId xmlns:a16="http://schemas.microsoft.com/office/drawing/2014/main" id="{FED54F9B-B177-7491-ACC9-9D9B69710C05}"/>
              </a:ext>
            </a:extLst>
          </p:cNvPr>
          <p:cNvSpPr>
            <a:spLocks noGrp="1"/>
          </p:cNvSpPr>
          <p:nvPr>
            <p:ph type="pic" sz="quarter" idx="19" hasCustomPrompt="1"/>
          </p:nvPr>
        </p:nvSpPr>
        <p:spPr>
          <a:xfrm>
            <a:off x="4294938" y="1952126"/>
            <a:ext cx="863689" cy="1007374"/>
          </a:xfrm>
          <a:prstGeom prst="rect">
            <a:avLst/>
          </a:prstGeom>
          <a:blipFill>
            <a:blip r:embed="rId2" cstate="email">
              <a:extLst>
                <a:ext uri="{28A0092B-C50C-407E-A947-70E740481C1C}">
                  <a14:useLocalDpi xmlns:a14="http://schemas.microsoft.com/office/drawing/2010/main"/>
                </a:ext>
              </a:extLst>
            </a:blip>
            <a:stretch>
              <a:fillRect/>
            </a:stretch>
          </a:blipFill>
        </p:spPr>
        <p:txBody>
          <a:bodyPr>
            <a:normAutofit/>
          </a:bodyPr>
          <a:lstStyle>
            <a:lvl1pPr algn="ctr">
              <a:lnSpc>
                <a:spcPct val="250000"/>
              </a:lnSpc>
              <a:buNone/>
              <a:defRPr sz="1001"/>
            </a:lvl1pPr>
          </a:lstStyle>
          <a:p>
            <a:r>
              <a:rPr lang="en-US"/>
              <a:t>Icon</a:t>
            </a:r>
          </a:p>
        </p:txBody>
      </p:sp>
      <p:sp>
        <p:nvSpPr>
          <p:cNvPr id="25" name="Picture Placeholder 45">
            <a:extLst>
              <a:ext uri="{FF2B5EF4-FFF2-40B4-BE49-F238E27FC236}">
                <a16:creationId xmlns:a16="http://schemas.microsoft.com/office/drawing/2014/main" id="{444956EC-7E63-79BF-F1C7-D9998D65ABCC}"/>
              </a:ext>
            </a:extLst>
          </p:cNvPr>
          <p:cNvSpPr>
            <a:spLocks noGrp="1"/>
          </p:cNvSpPr>
          <p:nvPr>
            <p:ph type="pic" sz="quarter" idx="20" hasCustomPrompt="1"/>
          </p:nvPr>
        </p:nvSpPr>
        <p:spPr>
          <a:xfrm>
            <a:off x="7061124" y="1952126"/>
            <a:ext cx="863689" cy="1007374"/>
          </a:xfrm>
          <a:prstGeom prst="rect">
            <a:avLst/>
          </a:prstGeom>
          <a:blipFill>
            <a:blip r:embed="rId2" cstate="email">
              <a:extLst>
                <a:ext uri="{28A0092B-C50C-407E-A947-70E740481C1C}">
                  <a14:useLocalDpi xmlns:a14="http://schemas.microsoft.com/office/drawing/2010/main"/>
                </a:ext>
              </a:extLst>
            </a:blip>
            <a:stretch>
              <a:fillRect/>
            </a:stretch>
          </a:blipFill>
        </p:spPr>
        <p:txBody>
          <a:bodyPr>
            <a:normAutofit/>
          </a:bodyPr>
          <a:lstStyle>
            <a:lvl1pPr algn="ctr">
              <a:lnSpc>
                <a:spcPct val="250000"/>
              </a:lnSpc>
              <a:buNone/>
              <a:defRPr sz="1001"/>
            </a:lvl1pPr>
          </a:lstStyle>
          <a:p>
            <a:r>
              <a:rPr lang="en-US"/>
              <a:t>Icon</a:t>
            </a:r>
          </a:p>
        </p:txBody>
      </p:sp>
      <p:sp>
        <p:nvSpPr>
          <p:cNvPr id="26" name="Picture Placeholder 45">
            <a:extLst>
              <a:ext uri="{FF2B5EF4-FFF2-40B4-BE49-F238E27FC236}">
                <a16:creationId xmlns:a16="http://schemas.microsoft.com/office/drawing/2014/main" id="{B561109E-38E9-1832-3C51-D0FDD289CEA8}"/>
              </a:ext>
            </a:extLst>
          </p:cNvPr>
          <p:cNvSpPr>
            <a:spLocks noGrp="1"/>
          </p:cNvSpPr>
          <p:nvPr>
            <p:ph type="pic" sz="quarter" idx="21" hasCustomPrompt="1"/>
          </p:nvPr>
        </p:nvSpPr>
        <p:spPr>
          <a:xfrm>
            <a:off x="9827546" y="1952126"/>
            <a:ext cx="863689" cy="1007374"/>
          </a:xfrm>
          <a:prstGeom prst="rect">
            <a:avLst/>
          </a:prstGeom>
          <a:blipFill>
            <a:blip r:embed="rId2" cstate="email">
              <a:extLst>
                <a:ext uri="{28A0092B-C50C-407E-A947-70E740481C1C}">
                  <a14:useLocalDpi xmlns:a14="http://schemas.microsoft.com/office/drawing/2010/main"/>
                </a:ext>
              </a:extLst>
            </a:blip>
            <a:stretch>
              <a:fillRect/>
            </a:stretch>
          </a:blipFill>
        </p:spPr>
        <p:txBody>
          <a:bodyPr>
            <a:normAutofit/>
          </a:bodyPr>
          <a:lstStyle>
            <a:lvl1pPr algn="ctr">
              <a:lnSpc>
                <a:spcPct val="250000"/>
              </a:lnSpc>
              <a:buNone/>
              <a:defRPr sz="1001"/>
            </a:lvl1pPr>
          </a:lstStyle>
          <a:p>
            <a:r>
              <a:rPr lang="en-US"/>
              <a:t>Icon</a:t>
            </a:r>
          </a:p>
        </p:txBody>
      </p:sp>
      <p:sp>
        <p:nvSpPr>
          <p:cNvPr id="27" name="Google Shape;127;p24">
            <a:extLst>
              <a:ext uri="{FF2B5EF4-FFF2-40B4-BE49-F238E27FC236}">
                <a16:creationId xmlns:a16="http://schemas.microsoft.com/office/drawing/2014/main" id="{330C3F97-78D8-CAC7-BC7E-C585299CDF4B}"/>
              </a:ext>
            </a:extLst>
          </p:cNvPr>
          <p:cNvSpPr/>
          <p:nvPr userDrawn="1"/>
        </p:nvSpPr>
        <p:spPr>
          <a:xfrm rot="-5400000" flipH="1">
            <a:off x="-3313251" y="3313255"/>
            <a:ext cx="6858001" cy="231497"/>
          </a:xfrm>
          <a:prstGeom prst="rect">
            <a:avLst/>
          </a:prstGeom>
          <a:solidFill>
            <a:schemeClr val="bg1"/>
          </a:solidFill>
          <a:ln>
            <a:noFill/>
          </a:ln>
        </p:spPr>
        <p:txBody>
          <a:bodyPr spcFirstLastPara="1" wrap="square" lIns="91426" tIns="91426" rIns="91426" bIns="91426" anchor="ctr" anchorCtr="0">
            <a:noAutofit/>
          </a:bodyPr>
          <a:lstStyle/>
          <a:p>
            <a:pPr marL="0" lvl="0" indent="0" algn="l" rtl="0">
              <a:spcBef>
                <a:spcPts val="0"/>
              </a:spcBef>
              <a:spcAft>
                <a:spcPts val="0"/>
              </a:spcAft>
              <a:buNone/>
            </a:pPr>
            <a:endParaRPr sz="1801">
              <a:solidFill>
                <a:schemeClr val="accent1">
                  <a:lumMod val="20000"/>
                  <a:lumOff val="80000"/>
                </a:schemeClr>
              </a:solidFill>
            </a:endParaRPr>
          </a:p>
        </p:txBody>
      </p:sp>
      <p:sp>
        <p:nvSpPr>
          <p:cNvPr id="29" name="Title 1">
            <a:extLst>
              <a:ext uri="{FF2B5EF4-FFF2-40B4-BE49-F238E27FC236}">
                <a16:creationId xmlns:a16="http://schemas.microsoft.com/office/drawing/2014/main" id="{E6D5F714-18E4-500D-9C91-B42964421B4D}"/>
              </a:ext>
            </a:extLst>
          </p:cNvPr>
          <p:cNvSpPr>
            <a:spLocks noGrp="1"/>
          </p:cNvSpPr>
          <p:nvPr>
            <p:ph type="title"/>
          </p:nvPr>
        </p:nvSpPr>
        <p:spPr>
          <a:xfrm>
            <a:off x="838202" y="365126"/>
            <a:ext cx="10739717" cy="997510"/>
          </a:xfrm>
          <a:prstGeom prst="rect">
            <a:avLst/>
          </a:prstGeom>
        </p:spPr>
        <p:txBody>
          <a:bodyPr anchor="t"/>
          <a:lstStyle>
            <a:lvl1pPr>
              <a:defRPr>
                <a:solidFill>
                  <a:schemeClr val="bg1"/>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184743456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tats with mockups">
    <p:spTree>
      <p:nvGrpSpPr>
        <p:cNvPr id="1" name=""/>
        <p:cNvGrpSpPr/>
        <p:nvPr/>
      </p:nvGrpSpPr>
      <p:grpSpPr>
        <a:xfrm>
          <a:off x="0" y="0"/>
          <a:ext cx="0" cy="0"/>
          <a:chOff x="0" y="0"/>
          <a:chExt cx="0" cy="0"/>
        </a:xfrm>
      </p:grpSpPr>
      <p:sp>
        <p:nvSpPr>
          <p:cNvPr id="15" name="Content Placeholder 2">
            <a:extLst>
              <a:ext uri="{FF2B5EF4-FFF2-40B4-BE49-F238E27FC236}">
                <a16:creationId xmlns:a16="http://schemas.microsoft.com/office/drawing/2014/main" id="{9D8D3424-8E98-51BA-6254-E5DF143098DD}"/>
              </a:ext>
            </a:extLst>
          </p:cNvPr>
          <p:cNvSpPr>
            <a:spLocks noGrp="1"/>
          </p:cNvSpPr>
          <p:nvPr>
            <p:ph idx="4294967295" hasCustomPrompt="1"/>
          </p:nvPr>
        </p:nvSpPr>
        <p:spPr>
          <a:xfrm>
            <a:off x="8178800" y="1362637"/>
            <a:ext cx="3425060" cy="5178201"/>
          </a:xfrm>
          <a:prstGeom prst="rect">
            <a:avLst/>
          </a:prstGeom>
        </p:spPr>
        <p:txBody>
          <a:bodyPr vert="horz" lIns="91440" tIns="45720" rIns="91440" bIns="45720" rtlCol="0" anchor="t">
            <a:normAutofit/>
          </a:bodyPr>
          <a:lstStyle>
            <a:lvl1pPr>
              <a:lnSpc>
                <a:spcPct val="100000"/>
              </a:lnSpc>
              <a:spcBef>
                <a:spcPts val="0"/>
              </a:spcBef>
              <a:defRPr sz="2000">
                <a:solidFill>
                  <a:srgbClr val="000000"/>
                </a:solidFill>
              </a:defRPr>
            </a:lvl1pPr>
          </a:lstStyle>
          <a:p>
            <a:pPr marL="0" lvl="0" indent="0">
              <a:lnSpc>
                <a:spcPct val="100000"/>
              </a:lnSpc>
              <a:spcBef>
                <a:spcPts val="0"/>
              </a:spcBef>
              <a:buNone/>
              <a:defRPr/>
            </a:pPr>
            <a:r>
              <a:rPr lang="en-IN" sz="1500">
                <a:latin typeface="Arial" panose="020B0604020202020204" pitchFamily="34" charset="0"/>
                <a:cs typeface="Arial" panose="020B0604020202020204" pitchFamily="34" charset="0"/>
              </a:rPr>
              <a:t>Lorem ipsum </a:t>
            </a:r>
            <a:r>
              <a:rPr lang="en-IN" sz="1500" err="1">
                <a:latin typeface="Arial" panose="020B0604020202020204" pitchFamily="34" charset="0"/>
                <a:cs typeface="Arial" panose="020B0604020202020204" pitchFamily="34" charset="0"/>
              </a:rPr>
              <a:t>dolor</a:t>
            </a:r>
            <a:r>
              <a:rPr lang="en-IN" sz="1500">
                <a:latin typeface="Arial" panose="020B0604020202020204" pitchFamily="34" charset="0"/>
                <a:cs typeface="Arial" panose="020B0604020202020204" pitchFamily="34" charset="0"/>
              </a:rPr>
              <a:t> sit </a:t>
            </a:r>
            <a:r>
              <a:rPr lang="en-IN" sz="1500" err="1">
                <a:latin typeface="Arial" panose="020B0604020202020204" pitchFamily="34" charset="0"/>
                <a:cs typeface="Arial" panose="020B0604020202020204" pitchFamily="34" charset="0"/>
              </a:rPr>
              <a:t>amet</a:t>
            </a:r>
            <a:r>
              <a:rPr lang="en-IN" sz="1500">
                <a:latin typeface="Arial" panose="020B0604020202020204" pitchFamily="34" charset="0"/>
                <a:cs typeface="Arial" panose="020B0604020202020204" pitchFamily="34" charset="0"/>
              </a:rPr>
              <a:t>, </a:t>
            </a:r>
            <a:r>
              <a:rPr lang="en-IN" sz="1500" err="1">
                <a:latin typeface="Arial" panose="020B0604020202020204" pitchFamily="34" charset="0"/>
                <a:cs typeface="Arial" panose="020B0604020202020204" pitchFamily="34" charset="0"/>
              </a:rPr>
              <a:t>consectetur</a:t>
            </a:r>
            <a:r>
              <a:rPr lang="en-IN" sz="1500">
                <a:latin typeface="Arial" panose="020B0604020202020204" pitchFamily="34" charset="0"/>
                <a:cs typeface="Arial" panose="020B0604020202020204" pitchFamily="34" charset="0"/>
              </a:rPr>
              <a:t> </a:t>
            </a:r>
            <a:r>
              <a:rPr lang="en-IN" sz="1500" err="1">
                <a:latin typeface="Arial" panose="020B0604020202020204" pitchFamily="34" charset="0"/>
                <a:cs typeface="Arial" panose="020B0604020202020204" pitchFamily="34" charset="0"/>
              </a:rPr>
              <a:t>adipiscing</a:t>
            </a:r>
            <a:r>
              <a:rPr lang="en-IN" sz="1500">
                <a:latin typeface="Arial" panose="020B0604020202020204" pitchFamily="34" charset="0"/>
                <a:cs typeface="Arial" panose="020B0604020202020204" pitchFamily="34" charset="0"/>
              </a:rPr>
              <a:t> </a:t>
            </a:r>
            <a:r>
              <a:rPr lang="en-IN" sz="1500" err="1">
                <a:latin typeface="Arial" panose="020B0604020202020204" pitchFamily="34" charset="0"/>
                <a:cs typeface="Arial" panose="020B0604020202020204" pitchFamily="34" charset="0"/>
              </a:rPr>
              <a:t>elit</a:t>
            </a:r>
            <a:r>
              <a:rPr lang="en-IN" sz="1500">
                <a:latin typeface="Arial" panose="020B0604020202020204" pitchFamily="34" charset="0"/>
                <a:cs typeface="Arial" panose="020B0604020202020204" pitchFamily="34" charset="0"/>
              </a:rPr>
              <a:t>, </a:t>
            </a:r>
            <a:r>
              <a:rPr lang="en-IN" sz="1500" err="1">
                <a:latin typeface="Arial" panose="020B0604020202020204" pitchFamily="34" charset="0"/>
                <a:cs typeface="Arial" panose="020B0604020202020204" pitchFamily="34" charset="0"/>
              </a:rPr>
              <a:t>sed</a:t>
            </a:r>
            <a:r>
              <a:rPr lang="en-IN" sz="1500">
                <a:latin typeface="Arial" panose="020B0604020202020204" pitchFamily="34" charset="0"/>
                <a:cs typeface="Arial" panose="020B0604020202020204" pitchFamily="34" charset="0"/>
              </a:rPr>
              <a:t> do </a:t>
            </a:r>
            <a:r>
              <a:rPr lang="en-IN" sz="1500" err="1">
                <a:latin typeface="Arial" panose="020B0604020202020204" pitchFamily="34" charset="0"/>
                <a:cs typeface="Arial" panose="020B0604020202020204" pitchFamily="34" charset="0"/>
              </a:rPr>
              <a:t>eiusmod</a:t>
            </a:r>
            <a:r>
              <a:rPr lang="en-IN" sz="1500">
                <a:latin typeface="Arial" panose="020B0604020202020204" pitchFamily="34" charset="0"/>
                <a:cs typeface="Arial" panose="020B0604020202020204" pitchFamily="34" charset="0"/>
              </a:rPr>
              <a:t> </a:t>
            </a:r>
            <a:r>
              <a:rPr lang="en-IN" sz="1500" err="1">
                <a:latin typeface="Arial" panose="020B0604020202020204" pitchFamily="34" charset="0"/>
                <a:cs typeface="Arial" panose="020B0604020202020204" pitchFamily="34" charset="0"/>
              </a:rPr>
              <a:t>tempor</a:t>
            </a:r>
            <a:r>
              <a:rPr lang="en-IN" sz="1500">
                <a:latin typeface="Arial" panose="020B0604020202020204" pitchFamily="34" charset="0"/>
                <a:cs typeface="Arial" panose="020B0604020202020204" pitchFamily="34" charset="0"/>
              </a:rPr>
              <a:t> </a:t>
            </a:r>
            <a:r>
              <a:rPr lang="en-IN" sz="1500" b="1" err="1">
                <a:latin typeface="Arial" panose="020B0604020202020204" pitchFamily="34" charset="0"/>
                <a:cs typeface="Arial" panose="020B0604020202020204" pitchFamily="34" charset="0"/>
              </a:rPr>
              <a:t>incididunt</a:t>
            </a:r>
            <a:r>
              <a:rPr lang="en-IN" sz="1500">
                <a:latin typeface="Arial" panose="020B0604020202020204" pitchFamily="34" charset="0"/>
                <a:cs typeface="Arial" panose="020B0604020202020204" pitchFamily="34" charset="0"/>
              </a:rPr>
              <a:t> </a:t>
            </a:r>
            <a:r>
              <a:rPr lang="en-IN" sz="1500" err="1">
                <a:latin typeface="Arial" panose="020B0604020202020204" pitchFamily="34" charset="0"/>
                <a:cs typeface="Arial" panose="020B0604020202020204" pitchFamily="34" charset="0"/>
              </a:rPr>
              <a:t>ut</a:t>
            </a:r>
            <a:r>
              <a:rPr lang="en-IN" sz="1500">
                <a:latin typeface="Arial" panose="020B0604020202020204" pitchFamily="34" charset="0"/>
                <a:cs typeface="Arial" panose="020B0604020202020204" pitchFamily="34" charset="0"/>
              </a:rPr>
              <a:t> labore et dolore magna </a:t>
            </a:r>
            <a:r>
              <a:rPr lang="en-IN" sz="1500" err="1">
                <a:latin typeface="Arial" panose="020B0604020202020204" pitchFamily="34" charset="0"/>
                <a:cs typeface="Arial" panose="020B0604020202020204" pitchFamily="34" charset="0"/>
              </a:rPr>
              <a:t>aliqua</a:t>
            </a:r>
            <a:r>
              <a:rPr lang="en-IN" sz="1500">
                <a:latin typeface="Arial" panose="020B0604020202020204" pitchFamily="34" charset="0"/>
                <a:cs typeface="Arial" panose="020B0604020202020204" pitchFamily="34" charset="0"/>
              </a:rPr>
              <a:t>. </a:t>
            </a:r>
          </a:p>
          <a:p>
            <a:pPr marL="0" lvl="0" indent="0">
              <a:lnSpc>
                <a:spcPct val="100000"/>
              </a:lnSpc>
              <a:spcBef>
                <a:spcPts val="0"/>
              </a:spcBef>
              <a:buNone/>
              <a:defRPr/>
            </a:pPr>
            <a:endParaRPr lang="en-IN" sz="1500">
              <a:latin typeface="Arial" panose="020B0604020202020204" pitchFamily="34" charset="0"/>
              <a:cs typeface="Arial" panose="020B0604020202020204" pitchFamily="34" charset="0"/>
            </a:endParaRPr>
          </a:p>
          <a:p>
            <a:pPr>
              <a:lnSpc>
                <a:spcPct val="100000"/>
              </a:lnSpc>
              <a:spcBef>
                <a:spcPts val="0"/>
              </a:spcBef>
              <a:defRPr/>
            </a:pPr>
            <a:r>
              <a:rPr lang="en-IN" sz="1500">
                <a:latin typeface="Arial" panose="020B0604020202020204" pitchFamily="34" charset="0"/>
                <a:cs typeface="Arial" panose="020B0604020202020204" pitchFamily="34" charset="0"/>
              </a:rPr>
              <a:t>Duis </a:t>
            </a:r>
          </a:p>
          <a:p>
            <a:pPr>
              <a:lnSpc>
                <a:spcPct val="100000"/>
              </a:lnSpc>
              <a:spcBef>
                <a:spcPts val="0"/>
              </a:spcBef>
              <a:defRPr/>
            </a:pPr>
            <a:r>
              <a:rPr lang="en-IN" sz="1500" err="1">
                <a:latin typeface="Arial" panose="020B0604020202020204" pitchFamily="34" charset="0"/>
                <a:cs typeface="Arial" panose="020B0604020202020204" pitchFamily="34" charset="0"/>
              </a:rPr>
              <a:t>aute</a:t>
            </a:r>
            <a:r>
              <a:rPr lang="en-IN" sz="1500">
                <a:latin typeface="Arial" panose="020B0604020202020204" pitchFamily="34" charset="0"/>
                <a:cs typeface="Arial" panose="020B0604020202020204" pitchFamily="34" charset="0"/>
              </a:rPr>
              <a:t> </a:t>
            </a:r>
          </a:p>
          <a:p>
            <a:pPr>
              <a:lnSpc>
                <a:spcPct val="100000"/>
              </a:lnSpc>
              <a:spcBef>
                <a:spcPts val="0"/>
              </a:spcBef>
              <a:defRPr/>
            </a:pPr>
            <a:r>
              <a:rPr lang="en-IN" sz="1500" err="1">
                <a:latin typeface="Arial" panose="020B0604020202020204" pitchFamily="34" charset="0"/>
                <a:cs typeface="Arial" panose="020B0604020202020204" pitchFamily="34" charset="0"/>
              </a:rPr>
              <a:t>irure</a:t>
            </a:r>
            <a:r>
              <a:rPr lang="en-IN" sz="1500">
                <a:latin typeface="Arial" panose="020B0604020202020204" pitchFamily="34" charset="0"/>
                <a:cs typeface="Arial" panose="020B0604020202020204" pitchFamily="34" charset="0"/>
              </a:rPr>
              <a:t> </a:t>
            </a:r>
          </a:p>
          <a:p>
            <a:pPr>
              <a:lnSpc>
                <a:spcPct val="100000"/>
              </a:lnSpc>
              <a:spcBef>
                <a:spcPts val="0"/>
              </a:spcBef>
              <a:defRPr/>
            </a:pPr>
            <a:r>
              <a:rPr lang="en-IN" sz="1500" err="1">
                <a:latin typeface="Arial" panose="020B0604020202020204" pitchFamily="34" charset="0"/>
                <a:cs typeface="Arial" panose="020B0604020202020204" pitchFamily="34" charset="0"/>
              </a:rPr>
              <a:t>dolor</a:t>
            </a:r>
            <a:r>
              <a:rPr lang="en-IN" sz="1500">
                <a:latin typeface="Arial" panose="020B0604020202020204" pitchFamily="34" charset="0"/>
                <a:cs typeface="Arial" panose="020B0604020202020204" pitchFamily="34" charset="0"/>
              </a:rPr>
              <a:t> </a:t>
            </a:r>
          </a:p>
        </p:txBody>
      </p:sp>
      <p:sp>
        <p:nvSpPr>
          <p:cNvPr id="17" name="Google Shape;127;p24">
            <a:extLst>
              <a:ext uri="{FF2B5EF4-FFF2-40B4-BE49-F238E27FC236}">
                <a16:creationId xmlns:a16="http://schemas.microsoft.com/office/drawing/2014/main" id="{25AAA566-94C8-61C7-2B49-D82F91F1EA5F}"/>
              </a:ext>
            </a:extLst>
          </p:cNvPr>
          <p:cNvSpPr/>
          <p:nvPr userDrawn="1"/>
        </p:nvSpPr>
        <p:spPr>
          <a:xfrm rot="-5400000" flipH="1">
            <a:off x="-3313251" y="3313255"/>
            <a:ext cx="6858001" cy="231497"/>
          </a:xfrm>
          <a:prstGeom prst="rect">
            <a:avLst/>
          </a:prstGeom>
          <a:solidFill>
            <a:schemeClr val="accent1"/>
          </a:solidFill>
          <a:ln>
            <a:noFill/>
          </a:ln>
        </p:spPr>
        <p:txBody>
          <a:bodyPr spcFirstLastPara="1" wrap="square" lIns="91426" tIns="91426" rIns="91426" bIns="91426" anchor="ctr" anchorCtr="0">
            <a:noAutofit/>
          </a:bodyPr>
          <a:lstStyle/>
          <a:p>
            <a:pPr marL="0" lvl="0" indent="0" algn="l" rtl="0">
              <a:spcBef>
                <a:spcPts val="0"/>
              </a:spcBef>
              <a:spcAft>
                <a:spcPts val="0"/>
              </a:spcAft>
              <a:buNone/>
            </a:pPr>
            <a:endParaRPr sz="1801">
              <a:solidFill>
                <a:schemeClr val="accent1">
                  <a:lumMod val="20000"/>
                  <a:lumOff val="80000"/>
                </a:schemeClr>
              </a:solidFill>
            </a:endParaRPr>
          </a:p>
        </p:txBody>
      </p:sp>
      <p:sp>
        <p:nvSpPr>
          <p:cNvPr id="20" name="Rounded Rectangle 19">
            <a:extLst>
              <a:ext uri="{FF2B5EF4-FFF2-40B4-BE49-F238E27FC236}">
                <a16:creationId xmlns:a16="http://schemas.microsoft.com/office/drawing/2014/main" id="{BB416B44-770F-5990-0821-2087C280E901}"/>
              </a:ext>
            </a:extLst>
          </p:cNvPr>
          <p:cNvSpPr/>
          <p:nvPr userDrawn="1"/>
        </p:nvSpPr>
        <p:spPr>
          <a:xfrm>
            <a:off x="834915" y="1362637"/>
            <a:ext cx="3324844" cy="6820195"/>
          </a:xfrm>
          <a:prstGeom prst="round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1"/>
          </a:p>
        </p:txBody>
      </p:sp>
      <p:sp>
        <p:nvSpPr>
          <p:cNvPr id="23" name="Rounded Rectangle 22">
            <a:extLst>
              <a:ext uri="{FF2B5EF4-FFF2-40B4-BE49-F238E27FC236}">
                <a16:creationId xmlns:a16="http://schemas.microsoft.com/office/drawing/2014/main" id="{25A1A6E9-F959-4126-2DDF-61E64767A4DC}"/>
              </a:ext>
            </a:extLst>
          </p:cNvPr>
          <p:cNvSpPr/>
          <p:nvPr userDrawn="1"/>
        </p:nvSpPr>
        <p:spPr>
          <a:xfrm>
            <a:off x="4461032" y="1362637"/>
            <a:ext cx="3324844" cy="6820195"/>
          </a:xfrm>
          <a:prstGeom prst="round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1"/>
          </a:p>
        </p:txBody>
      </p:sp>
      <p:sp>
        <p:nvSpPr>
          <p:cNvPr id="26" name="Text Placeholder 25">
            <a:extLst>
              <a:ext uri="{FF2B5EF4-FFF2-40B4-BE49-F238E27FC236}">
                <a16:creationId xmlns:a16="http://schemas.microsoft.com/office/drawing/2014/main" id="{2AEDECBC-6966-532F-3C50-C3415E4A9430}"/>
              </a:ext>
            </a:extLst>
          </p:cNvPr>
          <p:cNvSpPr>
            <a:spLocks noGrp="1"/>
          </p:cNvSpPr>
          <p:nvPr>
            <p:ph type="body" sz="quarter" idx="12" hasCustomPrompt="1"/>
          </p:nvPr>
        </p:nvSpPr>
        <p:spPr>
          <a:xfrm>
            <a:off x="8280400" y="4676931"/>
            <a:ext cx="3297518" cy="1683302"/>
          </a:xfrm>
          <a:prstGeom prst="rect">
            <a:avLst/>
          </a:prstGeom>
          <a:solidFill>
            <a:schemeClr val="tx2"/>
          </a:solidFill>
        </p:spPr>
        <p:txBody>
          <a:bodyPr anchor="ctr"/>
          <a:lstStyle>
            <a:lvl1pPr algn="ctr">
              <a:buNone/>
              <a:defRPr b="1">
                <a:solidFill>
                  <a:schemeClr val="bg1"/>
                </a:solidFill>
              </a:defRPr>
            </a:lvl1pPr>
          </a:lstStyle>
          <a:p>
            <a:pPr lvl="0"/>
            <a:r>
              <a:rPr lang="en-GB"/>
              <a:t>XX views</a:t>
            </a:r>
          </a:p>
          <a:p>
            <a:pPr lvl="0"/>
            <a:r>
              <a:rPr lang="en-GB"/>
              <a:t>XX likes</a:t>
            </a:r>
          </a:p>
          <a:p>
            <a:pPr lvl="0"/>
            <a:r>
              <a:rPr lang="en-GB"/>
              <a:t>XX shares</a:t>
            </a:r>
            <a:endParaRPr lang="en-US"/>
          </a:p>
        </p:txBody>
      </p:sp>
      <p:sp>
        <p:nvSpPr>
          <p:cNvPr id="30" name="Picture Placeholder 29">
            <a:extLst>
              <a:ext uri="{FF2B5EF4-FFF2-40B4-BE49-F238E27FC236}">
                <a16:creationId xmlns:a16="http://schemas.microsoft.com/office/drawing/2014/main" id="{BB3FEE42-767B-917C-E684-7B32367079B2}"/>
              </a:ext>
            </a:extLst>
          </p:cNvPr>
          <p:cNvSpPr>
            <a:spLocks noGrp="1"/>
          </p:cNvSpPr>
          <p:nvPr>
            <p:ph type="pic" sz="quarter" idx="13"/>
          </p:nvPr>
        </p:nvSpPr>
        <p:spPr>
          <a:xfrm>
            <a:off x="920386" y="1889126"/>
            <a:ext cx="3171826" cy="5830888"/>
          </a:xfrm>
          <a:prstGeom prst="rect">
            <a:avLst/>
          </a:prstGeom>
        </p:spPr>
        <p:txBody>
          <a:bodyPr/>
          <a:lstStyle/>
          <a:p>
            <a:r>
              <a:rPr lang="en-GB"/>
              <a:t>Click icon to add picture</a:t>
            </a:r>
            <a:endParaRPr lang="en-US"/>
          </a:p>
        </p:txBody>
      </p:sp>
      <p:sp>
        <p:nvSpPr>
          <p:cNvPr id="32" name="Picture Placeholder 29">
            <a:extLst>
              <a:ext uri="{FF2B5EF4-FFF2-40B4-BE49-F238E27FC236}">
                <a16:creationId xmlns:a16="http://schemas.microsoft.com/office/drawing/2014/main" id="{A05C809B-DBBA-BDC2-A589-7DAF11D3B566}"/>
              </a:ext>
            </a:extLst>
          </p:cNvPr>
          <p:cNvSpPr>
            <a:spLocks noGrp="1"/>
          </p:cNvSpPr>
          <p:nvPr>
            <p:ph type="pic" sz="quarter" idx="14"/>
          </p:nvPr>
        </p:nvSpPr>
        <p:spPr>
          <a:xfrm>
            <a:off x="4533013" y="1889126"/>
            <a:ext cx="3171826" cy="5830888"/>
          </a:xfrm>
          <a:prstGeom prst="rect">
            <a:avLst/>
          </a:prstGeom>
        </p:spPr>
        <p:txBody>
          <a:bodyPr/>
          <a:lstStyle/>
          <a:p>
            <a:r>
              <a:rPr lang="en-GB"/>
              <a:t>Click icon to add picture</a:t>
            </a:r>
            <a:endParaRPr lang="en-US"/>
          </a:p>
        </p:txBody>
      </p:sp>
      <p:sp>
        <p:nvSpPr>
          <p:cNvPr id="3" name="Title 1">
            <a:extLst>
              <a:ext uri="{FF2B5EF4-FFF2-40B4-BE49-F238E27FC236}">
                <a16:creationId xmlns:a16="http://schemas.microsoft.com/office/drawing/2014/main" id="{FB085667-E4AB-46BB-01C2-08BD887747B9}"/>
              </a:ext>
            </a:extLst>
          </p:cNvPr>
          <p:cNvSpPr>
            <a:spLocks noGrp="1"/>
          </p:cNvSpPr>
          <p:nvPr>
            <p:ph type="title"/>
          </p:nvPr>
        </p:nvSpPr>
        <p:spPr>
          <a:xfrm>
            <a:off x="838202" y="365126"/>
            <a:ext cx="10739717" cy="997510"/>
          </a:xfrm>
          <a:prstGeom prst="rect">
            <a:avLst/>
          </a:prstGeom>
        </p:spPr>
        <p:txBody>
          <a:bodyPr anchor="t"/>
          <a:lstStyle>
            <a:lvl1pPr>
              <a:defRPr>
                <a:solidFill>
                  <a:srgbClr val="D92F14"/>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27898471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Key stats with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C0C6DF1-89F3-16F1-0F3B-D2744DB9A692}"/>
              </a:ext>
            </a:extLst>
          </p:cNvPr>
          <p:cNvSpPr/>
          <p:nvPr userDrawn="1"/>
        </p:nvSpPr>
        <p:spPr>
          <a:xfrm>
            <a:off x="1" y="0"/>
            <a:ext cx="332654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p>
        </p:txBody>
      </p:sp>
      <p:sp>
        <p:nvSpPr>
          <p:cNvPr id="4" name="Text Placeholder 31">
            <a:extLst>
              <a:ext uri="{FF2B5EF4-FFF2-40B4-BE49-F238E27FC236}">
                <a16:creationId xmlns:a16="http://schemas.microsoft.com/office/drawing/2014/main" id="{7FF32C8B-3183-E692-A2F4-BEEFB85F6566}"/>
              </a:ext>
            </a:extLst>
          </p:cNvPr>
          <p:cNvSpPr>
            <a:spLocks noGrp="1"/>
          </p:cNvSpPr>
          <p:nvPr>
            <p:ph type="body" sz="quarter" idx="16" hasCustomPrompt="1"/>
          </p:nvPr>
        </p:nvSpPr>
        <p:spPr>
          <a:xfrm>
            <a:off x="1023733" y="1649985"/>
            <a:ext cx="2220908" cy="952500"/>
          </a:xfrm>
          <a:prstGeom prst="rect">
            <a:avLst/>
          </a:prstGeom>
        </p:spPr>
        <p:txBody>
          <a:bodyPr>
            <a:normAutofit/>
          </a:bodyPr>
          <a:lstStyle>
            <a:lvl1pPr algn="r">
              <a:buNone/>
              <a:defRPr sz="2400" b="1" i="0">
                <a:solidFill>
                  <a:schemeClr val="bg1"/>
                </a:solidFill>
                <a:latin typeface="Arial" panose="020B0604020202020204" pitchFamily="34" charset="0"/>
                <a:cs typeface="Arial" panose="020B0604020202020204" pitchFamily="34" charset="0"/>
              </a:defRPr>
            </a:lvl1pPr>
          </a:lstStyle>
          <a:p>
            <a:pPr lvl="0"/>
            <a:r>
              <a:rPr lang="en-GB"/>
              <a:t>Click to edit: </a:t>
            </a:r>
            <a:endParaRPr lang="en-US"/>
          </a:p>
        </p:txBody>
      </p:sp>
      <p:sp>
        <p:nvSpPr>
          <p:cNvPr id="5" name="Text Placeholder 31">
            <a:extLst>
              <a:ext uri="{FF2B5EF4-FFF2-40B4-BE49-F238E27FC236}">
                <a16:creationId xmlns:a16="http://schemas.microsoft.com/office/drawing/2014/main" id="{8D522BD8-C782-BC29-8085-D80F741792C7}"/>
              </a:ext>
            </a:extLst>
          </p:cNvPr>
          <p:cNvSpPr>
            <a:spLocks noGrp="1"/>
          </p:cNvSpPr>
          <p:nvPr>
            <p:ph type="body" sz="quarter" idx="17" hasCustomPrompt="1"/>
          </p:nvPr>
        </p:nvSpPr>
        <p:spPr>
          <a:xfrm>
            <a:off x="1023730" y="4209296"/>
            <a:ext cx="2220910" cy="952500"/>
          </a:xfrm>
          <a:prstGeom prst="rect">
            <a:avLst/>
          </a:prstGeom>
        </p:spPr>
        <p:txBody>
          <a:bodyPr>
            <a:normAutofit/>
          </a:bodyPr>
          <a:lstStyle>
            <a:lvl1pPr algn="r">
              <a:buNone/>
              <a:defRPr sz="2400" b="1" i="0">
                <a:solidFill>
                  <a:schemeClr val="bg1"/>
                </a:solidFill>
                <a:latin typeface="Arial" panose="020B0604020202020204" pitchFamily="34" charset="0"/>
                <a:cs typeface="Arial" panose="020B0604020202020204" pitchFamily="34" charset="0"/>
              </a:defRPr>
            </a:lvl1pPr>
          </a:lstStyle>
          <a:p>
            <a:pPr lvl="0"/>
            <a:r>
              <a:rPr lang="en-GB"/>
              <a:t>Click to edit: </a:t>
            </a:r>
            <a:endParaRPr lang="en-US"/>
          </a:p>
        </p:txBody>
      </p:sp>
      <p:sp>
        <p:nvSpPr>
          <p:cNvPr id="7" name="Text Placeholder 34">
            <a:extLst>
              <a:ext uri="{FF2B5EF4-FFF2-40B4-BE49-F238E27FC236}">
                <a16:creationId xmlns:a16="http://schemas.microsoft.com/office/drawing/2014/main" id="{23250F26-F572-A8F3-5B70-11394FC6A4F6}"/>
              </a:ext>
            </a:extLst>
          </p:cNvPr>
          <p:cNvSpPr>
            <a:spLocks noGrp="1"/>
          </p:cNvSpPr>
          <p:nvPr>
            <p:ph type="body" sz="quarter" idx="18" hasCustomPrompt="1"/>
          </p:nvPr>
        </p:nvSpPr>
        <p:spPr>
          <a:xfrm>
            <a:off x="3365939" y="1651398"/>
            <a:ext cx="8191063" cy="1765300"/>
          </a:xfrm>
          <a:prstGeom prst="rect">
            <a:avLst/>
          </a:prstGeom>
        </p:spPr>
        <p:txBody>
          <a:bodyPr>
            <a:normAutofit/>
          </a:bodyPr>
          <a:lstStyle>
            <a:lvl1pPr>
              <a:defRPr sz="1801" b="0">
                <a:solidFill>
                  <a:srgbClr val="000000"/>
                </a:solidFill>
                <a:latin typeface="Arial" panose="020B0604020202020204" pitchFamily="34" charset="0"/>
                <a:cs typeface="Arial" panose="020B0604020202020204" pitchFamily="34" charset="0"/>
              </a:defRPr>
            </a:lvl1pPr>
            <a:lvl2pPr>
              <a:defRPr>
                <a:latin typeface="Calibri" panose="020F0502020204030204" pitchFamily="34" charset="0"/>
                <a:cs typeface="Calibri" panose="020F0502020204030204" pitchFamily="34" charset="0"/>
              </a:defRPr>
            </a:lvl2pPr>
            <a:lvl3pPr algn="l">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GB"/>
              <a:t>Body text can go here in one or two lines.</a:t>
            </a:r>
            <a:endParaRPr lang="en-US"/>
          </a:p>
        </p:txBody>
      </p:sp>
      <p:sp>
        <p:nvSpPr>
          <p:cNvPr id="8" name="Text Placeholder 34">
            <a:extLst>
              <a:ext uri="{FF2B5EF4-FFF2-40B4-BE49-F238E27FC236}">
                <a16:creationId xmlns:a16="http://schemas.microsoft.com/office/drawing/2014/main" id="{EC3757A7-0296-146D-2313-F4C226DD62EB}"/>
              </a:ext>
            </a:extLst>
          </p:cNvPr>
          <p:cNvSpPr>
            <a:spLocks noGrp="1"/>
          </p:cNvSpPr>
          <p:nvPr>
            <p:ph type="body" sz="quarter" idx="19" hasCustomPrompt="1"/>
          </p:nvPr>
        </p:nvSpPr>
        <p:spPr>
          <a:xfrm>
            <a:off x="3365939" y="4205412"/>
            <a:ext cx="8191063" cy="1765300"/>
          </a:xfrm>
          <a:prstGeom prst="rect">
            <a:avLst/>
          </a:prstGeom>
        </p:spPr>
        <p:txBody>
          <a:bodyPr>
            <a:normAutofit/>
          </a:bodyPr>
          <a:lstStyle>
            <a:lvl1pPr>
              <a:defRPr sz="1801" b="0">
                <a:solidFill>
                  <a:srgbClr val="000000"/>
                </a:solidFill>
                <a:latin typeface="Arial" panose="020B0604020202020204" pitchFamily="34" charset="0"/>
                <a:cs typeface="Arial" panose="020B0604020202020204" pitchFamily="34" charset="0"/>
              </a:defRPr>
            </a:lvl1pPr>
            <a:lvl2pPr>
              <a:defRPr>
                <a:latin typeface="Calibri" panose="020F0502020204030204" pitchFamily="34" charset="0"/>
                <a:cs typeface="Calibri" panose="020F0502020204030204" pitchFamily="34" charset="0"/>
              </a:defRPr>
            </a:lvl2pPr>
            <a:lvl3pPr algn="l">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GB"/>
              <a:t>Body text can go here in one or two lines.</a:t>
            </a:r>
            <a:endParaRPr lang="en-US"/>
          </a:p>
        </p:txBody>
      </p:sp>
      <p:sp>
        <p:nvSpPr>
          <p:cNvPr id="9" name="Google Shape;127;p24">
            <a:extLst>
              <a:ext uri="{FF2B5EF4-FFF2-40B4-BE49-F238E27FC236}">
                <a16:creationId xmlns:a16="http://schemas.microsoft.com/office/drawing/2014/main" id="{8E7EE3D1-1AD4-14A1-867E-C39037B3C3D3}"/>
              </a:ext>
            </a:extLst>
          </p:cNvPr>
          <p:cNvSpPr/>
          <p:nvPr userDrawn="1"/>
        </p:nvSpPr>
        <p:spPr>
          <a:xfrm rot="-5400000" flipH="1">
            <a:off x="-3313251" y="3313255"/>
            <a:ext cx="6858001" cy="231497"/>
          </a:xfrm>
          <a:prstGeom prst="rect">
            <a:avLst/>
          </a:prstGeom>
          <a:solidFill>
            <a:schemeClr val="bg1"/>
          </a:solidFill>
          <a:ln>
            <a:noFill/>
          </a:ln>
        </p:spPr>
        <p:txBody>
          <a:bodyPr spcFirstLastPara="1" wrap="square" lIns="91426" tIns="91426" rIns="91426" bIns="91426" anchor="ctr" anchorCtr="0">
            <a:noAutofit/>
          </a:bodyPr>
          <a:lstStyle/>
          <a:p>
            <a:pPr marL="0" lvl="0" indent="0" algn="l" rtl="0">
              <a:spcBef>
                <a:spcPts val="0"/>
              </a:spcBef>
              <a:spcAft>
                <a:spcPts val="0"/>
              </a:spcAft>
              <a:buNone/>
            </a:pPr>
            <a:endParaRPr sz="1801">
              <a:solidFill>
                <a:schemeClr val="accent1">
                  <a:lumMod val="20000"/>
                  <a:lumOff val="80000"/>
                </a:schemeClr>
              </a:solidFill>
            </a:endParaRPr>
          </a:p>
        </p:txBody>
      </p:sp>
      <p:sp>
        <p:nvSpPr>
          <p:cNvPr id="10" name="Title 1">
            <a:extLst>
              <a:ext uri="{FF2B5EF4-FFF2-40B4-BE49-F238E27FC236}">
                <a16:creationId xmlns:a16="http://schemas.microsoft.com/office/drawing/2014/main" id="{68038E3A-759E-BBAB-9F35-239E585CFB94}"/>
              </a:ext>
            </a:extLst>
          </p:cNvPr>
          <p:cNvSpPr>
            <a:spLocks noGrp="1"/>
          </p:cNvSpPr>
          <p:nvPr>
            <p:ph type="title" hasCustomPrompt="1"/>
          </p:nvPr>
        </p:nvSpPr>
        <p:spPr>
          <a:xfrm>
            <a:off x="551596" y="365126"/>
            <a:ext cx="2693042" cy="997510"/>
          </a:xfrm>
          <a:prstGeom prst="rect">
            <a:avLst/>
          </a:prstGeom>
        </p:spPr>
        <p:txBody>
          <a:bodyPr anchor="t"/>
          <a:lstStyle>
            <a:lvl1pPr>
              <a:defRPr>
                <a:solidFill>
                  <a:schemeClr val="bg1"/>
                </a:solidFill>
                <a:latin typeface="Arial" panose="020B0604020202020204" pitchFamily="34" charset="0"/>
                <a:cs typeface="Arial" panose="020B0604020202020204" pitchFamily="34" charset="0"/>
              </a:defRPr>
            </a:lvl1pPr>
          </a:lstStyle>
          <a:p>
            <a:r>
              <a:rPr lang="en-GB"/>
              <a:t>Click to edit title</a:t>
            </a:r>
            <a:endParaRPr lang="en-US"/>
          </a:p>
        </p:txBody>
      </p:sp>
    </p:spTree>
    <p:extLst>
      <p:ext uri="{BB962C8B-B14F-4D97-AF65-F5344CB8AC3E}">
        <p14:creationId xmlns:p14="http://schemas.microsoft.com/office/powerpoint/2010/main" val="40082965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Key Stats with Images">
    <p:spTree>
      <p:nvGrpSpPr>
        <p:cNvPr id="1" name=""/>
        <p:cNvGrpSpPr/>
        <p:nvPr/>
      </p:nvGrpSpPr>
      <p:grpSpPr>
        <a:xfrm>
          <a:off x="0" y="0"/>
          <a:ext cx="0" cy="0"/>
          <a:chOff x="0" y="0"/>
          <a:chExt cx="0" cy="0"/>
        </a:xfrm>
      </p:grpSpPr>
      <p:sp>
        <p:nvSpPr>
          <p:cNvPr id="2" name="Picture Placeholder 6">
            <a:extLst>
              <a:ext uri="{FF2B5EF4-FFF2-40B4-BE49-F238E27FC236}">
                <a16:creationId xmlns:a16="http://schemas.microsoft.com/office/drawing/2014/main" id="{35B6AF6F-249D-12C1-9269-40459E97F491}"/>
              </a:ext>
            </a:extLst>
          </p:cNvPr>
          <p:cNvSpPr>
            <a:spLocks noGrp="1"/>
          </p:cNvSpPr>
          <p:nvPr>
            <p:ph type="pic" sz="quarter" idx="10"/>
          </p:nvPr>
        </p:nvSpPr>
        <p:spPr>
          <a:xfrm>
            <a:off x="838200" y="1362637"/>
            <a:ext cx="3269346" cy="2467864"/>
          </a:xfrm>
          <a:prstGeom prst="rect">
            <a:avLst/>
          </a:prstGeom>
        </p:spPr>
        <p:txBody>
          <a:bodyPr/>
          <a:lstStyle>
            <a:lvl1pPr marL="0" indent="0">
              <a:buNone/>
              <a:defRPr>
                <a:solidFill>
                  <a:srgbClr val="000000"/>
                </a:solidFill>
              </a:defRPr>
            </a:lvl1pPr>
          </a:lstStyle>
          <a:p>
            <a:r>
              <a:rPr lang="en-GB"/>
              <a:t>Click icon to add picture</a:t>
            </a:r>
          </a:p>
        </p:txBody>
      </p:sp>
      <p:sp>
        <p:nvSpPr>
          <p:cNvPr id="3" name="Picture Placeholder 6">
            <a:extLst>
              <a:ext uri="{FF2B5EF4-FFF2-40B4-BE49-F238E27FC236}">
                <a16:creationId xmlns:a16="http://schemas.microsoft.com/office/drawing/2014/main" id="{D70767FB-82E8-A735-9F41-19E06B7680FD}"/>
              </a:ext>
            </a:extLst>
          </p:cNvPr>
          <p:cNvSpPr>
            <a:spLocks noGrp="1"/>
          </p:cNvSpPr>
          <p:nvPr>
            <p:ph type="pic" sz="quarter" idx="11"/>
          </p:nvPr>
        </p:nvSpPr>
        <p:spPr>
          <a:xfrm>
            <a:off x="4470812" y="1362637"/>
            <a:ext cx="3371127" cy="2467864"/>
          </a:xfrm>
          <a:prstGeom prst="rect">
            <a:avLst/>
          </a:prstGeom>
        </p:spPr>
        <p:txBody>
          <a:bodyPr/>
          <a:lstStyle>
            <a:lvl1pPr marL="0" indent="0">
              <a:buNone/>
              <a:defRPr>
                <a:solidFill>
                  <a:srgbClr val="000000"/>
                </a:solidFill>
              </a:defRPr>
            </a:lvl1pPr>
          </a:lstStyle>
          <a:p>
            <a:r>
              <a:rPr lang="en-GB"/>
              <a:t>Click icon to add picture</a:t>
            </a:r>
          </a:p>
        </p:txBody>
      </p:sp>
      <p:sp>
        <p:nvSpPr>
          <p:cNvPr id="4" name="Picture Placeholder 6">
            <a:extLst>
              <a:ext uri="{FF2B5EF4-FFF2-40B4-BE49-F238E27FC236}">
                <a16:creationId xmlns:a16="http://schemas.microsoft.com/office/drawing/2014/main" id="{31D635A1-B92C-41D5-07E0-D050C5D30422}"/>
              </a:ext>
            </a:extLst>
          </p:cNvPr>
          <p:cNvSpPr>
            <a:spLocks noGrp="1"/>
          </p:cNvSpPr>
          <p:nvPr>
            <p:ph type="pic" sz="quarter" idx="12"/>
          </p:nvPr>
        </p:nvSpPr>
        <p:spPr>
          <a:xfrm>
            <a:off x="8206792" y="1362637"/>
            <a:ext cx="3371127" cy="2467864"/>
          </a:xfrm>
          <a:prstGeom prst="rect">
            <a:avLst/>
          </a:prstGeom>
        </p:spPr>
        <p:txBody>
          <a:bodyPr/>
          <a:lstStyle>
            <a:lvl1pPr marL="0" indent="0">
              <a:buNone/>
              <a:defRPr>
                <a:solidFill>
                  <a:srgbClr val="000000"/>
                </a:solidFill>
              </a:defRPr>
            </a:lvl1pPr>
          </a:lstStyle>
          <a:p>
            <a:r>
              <a:rPr lang="en-GB"/>
              <a:t>Click icon to add picture</a:t>
            </a:r>
          </a:p>
        </p:txBody>
      </p:sp>
      <p:sp>
        <p:nvSpPr>
          <p:cNvPr id="5" name="Text Placeholder 10">
            <a:extLst>
              <a:ext uri="{FF2B5EF4-FFF2-40B4-BE49-F238E27FC236}">
                <a16:creationId xmlns:a16="http://schemas.microsoft.com/office/drawing/2014/main" id="{51B692FF-9C7F-71BE-B37C-91FFC3E7E165}"/>
              </a:ext>
            </a:extLst>
          </p:cNvPr>
          <p:cNvSpPr>
            <a:spLocks noGrp="1"/>
          </p:cNvSpPr>
          <p:nvPr>
            <p:ph type="body" sz="quarter" idx="13"/>
          </p:nvPr>
        </p:nvSpPr>
        <p:spPr>
          <a:xfrm>
            <a:off x="837407" y="3987800"/>
            <a:ext cx="3269346" cy="2367058"/>
          </a:xfrm>
          <a:prstGeom prst="rect">
            <a:avLst/>
          </a:prstGeom>
        </p:spPr>
        <p:txBody>
          <a:bodyPr>
            <a:noAutofit/>
          </a:bodyPr>
          <a:lstStyle>
            <a:lvl1pPr marL="0" indent="0">
              <a:buNone/>
              <a:defRPr sz="2000">
                <a:solidFill>
                  <a:srgbClr val="000000"/>
                </a:solidFill>
              </a:defRPr>
            </a:lvl1pPr>
            <a:lvl2pPr>
              <a:defRPr sz="1801">
                <a:solidFill>
                  <a:srgbClr val="000000"/>
                </a:solidFill>
              </a:defRPr>
            </a:lvl2pPr>
            <a:lvl3pPr>
              <a:defRPr sz="1600">
                <a:solidFill>
                  <a:srgbClr val="000000"/>
                </a:solidFill>
              </a:defRPr>
            </a:lvl3pPr>
            <a:lvl4pPr>
              <a:defRPr sz="1401">
                <a:solidFill>
                  <a:srgbClr val="000000"/>
                </a:solidFill>
              </a:defRPr>
            </a:lvl4pPr>
            <a:lvl5pPr>
              <a:defRPr sz="1401">
                <a:solidFill>
                  <a:srgbClr val="000000"/>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Text Placeholder 10">
            <a:extLst>
              <a:ext uri="{FF2B5EF4-FFF2-40B4-BE49-F238E27FC236}">
                <a16:creationId xmlns:a16="http://schemas.microsoft.com/office/drawing/2014/main" id="{AF967400-1BFB-CD1F-5F5D-B00DE74E39B9}"/>
              </a:ext>
            </a:extLst>
          </p:cNvPr>
          <p:cNvSpPr>
            <a:spLocks noGrp="1"/>
          </p:cNvSpPr>
          <p:nvPr>
            <p:ph type="body" sz="quarter" idx="14"/>
          </p:nvPr>
        </p:nvSpPr>
        <p:spPr>
          <a:xfrm>
            <a:off x="4470812" y="3987800"/>
            <a:ext cx="3371127" cy="2367058"/>
          </a:xfrm>
          <a:prstGeom prst="rect">
            <a:avLst/>
          </a:prstGeom>
        </p:spPr>
        <p:txBody>
          <a:bodyPr>
            <a:noAutofit/>
          </a:bodyPr>
          <a:lstStyle>
            <a:lvl1pPr marL="0" indent="0">
              <a:buNone/>
              <a:defRPr sz="2000">
                <a:solidFill>
                  <a:srgbClr val="000000"/>
                </a:solidFill>
              </a:defRPr>
            </a:lvl1pPr>
            <a:lvl2pPr>
              <a:defRPr sz="1801">
                <a:solidFill>
                  <a:srgbClr val="000000"/>
                </a:solidFill>
              </a:defRPr>
            </a:lvl2pPr>
            <a:lvl3pPr>
              <a:defRPr sz="1600">
                <a:solidFill>
                  <a:srgbClr val="000000"/>
                </a:solidFill>
              </a:defRPr>
            </a:lvl3pPr>
            <a:lvl4pPr>
              <a:defRPr sz="1401">
                <a:solidFill>
                  <a:srgbClr val="000000"/>
                </a:solidFill>
              </a:defRPr>
            </a:lvl4pPr>
            <a:lvl5pPr>
              <a:defRPr sz="1401">
                <a:solidFill>
                  <a:srgbClr val="000000"/>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ext Placeholder 10">
            <a:extLst>
              <a:ext uri="{FF2B5EF4-FFF2-40B4-BE49-F238E27FC236}">
                <a16:creationId xmlns:a16="http://schemas.microsoft.com/office/drawing/2014/main" id="{4AF448B4-31FC-2F93-304F-4D2030CF2CB1}"/>
              </a:ext>
            </a:extLst>
          </p:cNvPr>
          <p:cNvSpPr>
            <a:spLocks noGrp="1"/>
          </p:cNvSpPr>
          <p:nvPr>
            <p:ph type="body" sz="quarter" idx="15"/>
          </p:nvPr>
        </p:nvSpPr>
        <p:spPr>
          <a:xfrm>
            <a:off x="8191871" y="3987800"/>
            <a:ext cx="3371127" cy="2367058"/>
          </a:xfrm>
          <a:prstGeom prst="rect">
            <a:avLst/>
          </a:prstGeom>
        </p:spPr>
        <p:txBody>
          <a:bodyPr>
            <a:noAutofit/>
          </a:bodyPr>
          <a:lstStyle>
            <a:lvl1pPr marL="0" indent="0">
              <a:buNone/>
              <a:defRPr sz="2000">
                <a:solidFill>
                  <a:srgbClr val="000000"/>
                </a:solidFill>
              </a:defRPr>
            </a:lvl1pPr>
            <a:lvl2pPr>
              <a:defRPr sz="1801">
                <a:solidFill>
                  <a:srgbClr val="000000"/>
                </a:solidFill>
              </a:defRPr>
            </a:lvl2pPr>
            <a:lvl3pPr>
              <a:defRPr sz="1600">
                <a:solidFill>
                  <a:srgbClr val="000000"/>
                </a:solidFill>
              </a:defRPr>
            </a:lvl3pPr>
            <a:lvl4pPr>
              <a:defRPr sz="1401">
                <a:solidFill>
                  <a:srgbClr val="000000"/>
                </a:solidFill>
              </a:defRPr>
            </a:lvl4pPr>
            <a:lvl5pPr>
              <a:defRPr sz="1401">
                <a:solidFill>
                  <a:srgbClr val="000000"/>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Google Shape;127;p24">
            <a:extLst>
              <a:ext uri="{FF2B5EF4-FFF2-40B4-BE49-F238E27FC236}">
                <a16:creationId xmlns:a16="http://schemas.microsoft.com/office/drawing/2014/main" id="{2900D1F5-926A-BCE3-3920-44A7FC4FA726}"/>
              </a:ext>
            </a:extLst>
          </p:cNvPr>
          <p:cNvSpPr/>
          <p:nvPr userDrawn="1"/>
        </p:nvSpPr>
        <p:spPr>
          <a:xfrm rot="-5400000" flipH="1">
            <a:off x="-3313251" y="3313255"/>
            <a:ext cx="6858001" cy="231497"/>
          </a:xfrm>
          <a:prstGeom prst="rect">
            <a:avLst/>
          </a:prstGeom>
          <a:solidFill>
            <a:schemeClr val="accent1"/>
          </a:solidFill>
          <a:ln>
            <a:noFill/>
          </a:ln>
        </p:spPr>
        <p:txBody>
          <a:bodyPr spcFirstLastPara="1" wrap="square" lIns="91426" tIns="91426" rIns="91426" bIns="91426" anchor="ctr" anchorCtr="0">
            <a:noAutofit/>
          </a:bodyPr>
          <a:lstStyle/>
          <a:p>
            <a:pPr marL="0" lvl="0" indent="0" algn="l" rtl="0">
              <a:spcBef>
                <a:spcPts val="0"/>
              </a:spcBef>
              <a:spcAft>
                <a:spcPts val="0"/>
              </a:spcAft>
              <a:buNone/>
            </a:pPr>
            <a:endParaRPr sz="1801">
              <a:solidFill>
                <a:schemeClr val="accent1">
                  <a:lumMod val="20000"/>
                  <a:lumOff val="80000"/>
                </a:schemeClr>
              </a:solidFill>
            </a:endParaRPr>
          </a:p>
        </p:txBody>
      </p:sp>
      <p:sp>
        <p:nvSpPr>
          <p:cNvPr id="6" name="Title 1">
            <a:extLst>
              <a:ext uri="{FF2B5EF4-FFF2-40B4-BE49-F238E27FC236}">
                <a16:creationId xmlns:a16="http://schemas.microsoft.com/office/drawing/2014/main" id="{01E0F571-E291-D94E-A3F3-C53119AB4DB9}"/>
              </a:ext>
            </a:extLst>
          </p:cNvPr>
          <p:cNvSpPr>
            <a:spLocks noGrp="1"/>
          </p:cNvSpPr>
          <p:nvPr>
            <p:ph type="title"/>
          </p:nvPr>
        </p:nvSpPr>
        <p:spPr>
          <a:xfrm>
            <a:off x="838202" y="365126"/>
            <a:ext cx="10739717" cy="997510"/>
          </a:xfrm>
          <a:prstGeom prst="rect">
            <a:avLst/>
          </a:prstGeom>
        </p:spPr>
        <p:txBody>
          <a:bodyPr anchor="t"/>
          <a:lstStyle>
            <a:lvl1pPr>
              <a:defRPr>
                <a:solidFill>
                  <a:srgbClr val="D92F14"/>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16174628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7" name="Google Shape;124;p24">
            <a:extLst>
              <a:ext uri="{FF2B5EF4-FFF2-40B4-BE49-F238E27FC236}">
                <a16:creationId xmlns:a16="http://schemas.microsoft.com/office/drawing/2014/main" id="{C2740AC4-709B-8F50-69D5-F1FA5B43EDF5}"/>
              </a:ext>
            </a:extLst>
          </p:cNvPr>
          <p:cNvSpPr/>
          <p:nvPr userDrawn="1"/>
        </p:nvSpPr>
        <p:spPr>
          <a:xfrm rot="5400000">
            <a:off x="1706825" y="733365"/>
            <a:ext cx="4478400" cy="6702000"/>
          </a:xfrm>
          <a:prstGeom prst="rect">
            <a:avLst/>
          </a:prstGeom>
          <a:solidFill>
            <a:schemeClr val="accent1"/>
          </a:solidFill>
          <a:ln>
            <a:noFill/>
          </a:ln>
        </p:spPr>
        <p:txBody>
          <a:bodyPr spcFirstLastPara="1" wrap="square" lIns="91426" tIns="91426" rIns="91426" bIns="91426" anchor="ctr" anchorCtr="0">
            <a:noAutofit/>
          </a:bodyPr>
          <a:lstStyle/>
          <a:p>
            <a:pPr marL="0" lvl="0" indent="0" algn="l" rtl="0">
              <a:spcBef>
                <a:spcPts val="0"/>
              </a:spcBef>
              <a:spcAft>
                <a:spcPts val="0"/>
              </a:spcAft>
              <a:buNone/>
            </a:pPr>
            <a:endParaRPr sz="1801"/>
          </a:p>
        </p:txBody>
      </p:sp>
      <p:sp>
        <p:nvSpPr>
          <p:cNvPr id="6" name="Title 1">
            <a:extLst>
              <a:ext uri="{FF2B5EF4-FFF2-40B4-BE49-F238E27FC236}">
                <a16:creationId xmlns:a16="http://schemas.microsoft.com/office/drawing/2014/main" id="{BE1F587B-A96A-1E05-0E12-2032EB08FA9D}"/>
              </a:ext>
            </a:extLst>
          </p:cNvPr>
          <p:cNvSpPr>
            <a:spLocks noGrp="1"/>
          </p:cNvSpPr>
          <p:nvPr>
            <p:ph type="ctrTitle" hasCustomPrompt="1"/>
          </p:nvPr>
        </p:nvSpPr>
        <p:spPr>
          <a:xfrm>
            <a:off x="808382" y="2126356"/>
            <a:ext cx="6278219" cy="3931545"/>
          </a:xfrm>
          <a:prstGeom prst="rect">
            <a:avLst/>
          </a:prstGeom>
        </p:spPr>
        <p:txBody>
          <a:bodyPr anchor="b">
            <a:normAutofit/>
          </a:bodyPr>
          <a:lstStyle>
            <a:lvl1pPr algn="l">
              <a:defRPr sz="5401" b="1">
                <a:solidFill>
                  <a:schemeClr val="bg1"/>
                </a:solidFill>
                <a:latin typeface="Arial" panose="020B0604020202020204" pitchFamily="34" charset="0"/>
                <a:ea typeface="Helvetica Neue" panose="02000503000000020004" pitchFamily="2" charset="0"/>
                <a:cs typeface="Arial" panose="020B0604020202020204" pitchFamily="34" charset="0"/>
              </a:defRPr>
            </a:lvl1pPr>
          </a:lstStyle>
          <a:p>
            <a:r>
              <a:rPr lang="en-US"/>
              <a:t>Thank you!</a:t>
            </a:r>
          </a:p>
        </p:txBody>
      </p:sp>
      <p:sp>
        <p:nvSpPr>
          <p:cNvPr id="10" name="Google Shape;127;p24">
            <a:extLst>
              <a:ext uri="{FF2B5EF4-FFF2-40B4-BE49-F238E27FC236}">
                <a16:creationId xmlns:a16="http://schemas.microsoft.com/office/drawing/2014/main" id="{AED42495-A789-C97E-6289-9F5B19D1DF1B}"/>
              </a:ext>
            </a:extLst>
          </p:cNvPr>
          <p:cNvSpPr/>
          <p:nvPr userDrawn="1"/>
        </p:nvSpPr>
        <p:spPr>
          <a:xfrm rot="-5400000" flipH="1">
            <a:off x="9805401" y="3936965"/>
            <a:ext cx="4478400" cy="294800"/>
          </a:xfrm>
          <a:prstGeom prst="rect">
            <a:avLst/>
          </a:prstGeom>
          <a:solidFill>
            <a:schemeClr val="accent1"/>
          </a:solidFill>
          <a:ln>
            <a:noFill/>
          </a:ln>
        </p:spPr>
        <p:txBody>
          <a:bodyPr spcFirstLastPara="1" wrap="square" lIns="91426" tIns="91426" rIns="91426" bIns="91426" anchor="ctr" anchorCtr="0">
            <a:noAutofit/>
          </a:bodyPr>
          <a:lstStyle/>
          <a:p>
            <a:pPr marL="0" lvl="0" indent="0" algn="l" rtl="0">
              <a:spcBef>
                <a:spcPts val="0"/>
              </a:spcBef>
              <a:spcAft>
                <a:spcPts val="0"/>
              </a:spcAft>
              <a:buNone/>
            </a:pPr>
            <a:endParaRPr sz="1801">
              <a:solidFill>
                <a:schemeClr val="accent1">
                  <a:lumMod val="20000"/>
                  <a:lumOff val="80000"/>
                </a:schemeClr>
              </a:solidFill>
            </a:endParaRPr>
          </a:p>
        </p:txBody>
      </p:sp>
      <p:pic>
        <p:nvPicPr>
          <p:cNvPr id="11" name="Picture 10">
            <a:extLst>
              <a:ext uri="{FF2B5EF4-FFF2-40B4-BE49-F238E27FC236}">
                <a16:creationId xmlns:a16="http://schemas.microsoft.com/office/drawing/2014/main" id="{C4DFF8C5-19AC-48AA-1F6A-A3F6386D0920}"/>
              </a:ext>
            </a:extLst>
          </p:cNvPr>
          <p:cNvPicPr>
            <a:picLocks noChangeAspect="1"/>
          </p:cNvPicPr>
          <p:nvPr userDrawn="1"/>
        </p:nvPicPr>
        <p:blipFill>
          <a:blip r:embed="rId2"/>
          <a:srcRect/>
          <a:stretch/>
        </p:blipFill>
        <p:spPr>
          <a:xfrm>
            <a:off x="283401" y="152400"/>
            <a:ext cx="2505131" cy="1616347"/>
          </a:xfrm>
          <a:prstGeom prst="rect">
            <a:avLst/>
          </a:prstGeom>
        </p:spPr>
      </p:pic>
    </p:spTree>
    <p:extLst>
      <p:ext uri="{BB962C8B-B14F-4D97-AF65-F5344CB8AC3E}">
        <p14:creationId xmlns:p14="http://schemas.microsoft.com/office/powerpoint/2010/main" val="35417398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9A626-07DC-F9F3-E577-8865AA980FF6}"/>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B0F8AFF1-969B-AFEF-94FC-9158B583DFB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7D4C42D0-C9BA-B618-84B9-7651293EB5AC}"/>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0EF32255-02E1-1C8A-733D-D62EDBE7832A}"/>
              </a:ext>
            </a:extLst>
          </p:cNvPr>
          <p:cNvSpPr>
            <a:spLocks noGrp="1"/>
          </p:cNvSpPr>
          <p:nvPr>
            <p:ph type="dt" sz="half" idx="10"/>
          </p:nvPr>
        </p:nvSpPr>
        <p:spPr/>
        <p:txBody>
          <a:bodyPr/>
          <a:lstStyle/>
          <a:p>
            <a:fld id="{598993BB-22DA-4771-9680-2C9E9B115E0F}" type="datetimeFigureOut">
              <a:rPr lang="en-GB" smtClean="0"/>
              <a:t>19/08/2026</a:t>
            </a:fld>
            <a:endParaRPr lang="en-GB"/>
          </a:p>
        </p:txBody>
      </p:sp>
      <p:sp>
        <p:nvSpPr>
          <p:cNvPr id="6" name="Footer Placeholder 5">
            <a:extLst>
              <a:ext uri="{FF2B5EF4-FFF2-40B4-BE49-F238E27FC236}">
                <a16:creationId xmlns:a16="http://schemas.microsoft.com/office/drawing/2014/main" id="{D5626D03-DE14-ABA8-6636-3C19169A409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4FB0B95-6C6E-FFE7-F172-8471AFA88784}"/>
              </a:ext>
            </a:extLst>
          </p:cNvPr>
          <p:cNvSpPr>
            <a:spLocks noGrp="1"/>
          </p:cNvSpPr>
          <p:nvPr>
            <p:ph type="sldNum" sz="quarter" idx="12"/>
          </p:nvPr>
        </p:nvSpPr>
        <p:spPr/>
        <p:txBody>
          <a:bodyPr/>
          <a:lstStyle/>
          <a:p>
            <a:fld id="{42F0666E-3592-400C-8AA6-54938EB07719}" type="slidenum">
              <a:rPr lang="en-GB" smtClean="0"/>
              <a:t>‹#›</a:t>
            </a:fld>
            <a:endParaRPr lang="en-GB"/>
          </a:p>
        </p:txBody>
      </p:sp>
    </p:spTree>
    <p:extLst>
      <p:ext uri="{BB962C8B-B14F-4D97-AF65-F5344CB8AC3E}">
        <p14:creationId xmlns:p14="http://schemas.microsoft.com/office/powerpoint/2010/main" val="3233636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26CFA-7749-9892-57D4-21C054734417}"/>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B5F2C488-1960-6FFD-CD30-B76CA54360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3DE52302-2CAC-4518-C384-A4F61ADA129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C427BA60-B6A3-83F1-6AD6-74DFDC8823F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861B87A-FD13-8FB5-D365-13B4A060458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D3BF336E-70C1-D0C1-B789-A95E06DE0813}"/>
              </a:ext>
            </a:extLst>
          </p:cNvPr>
          <p:cNvSpPr>
            <a:spLocks noGrp="1"/>
          </p:cNvSpPr>
          <p:nvPr>
            <p:ph type="dt" sz="half" idx="10"/>
          </p:nvPr>
        </p:nvSpPr>
        <p:spPr/>
        <p:txBody>
          <a:bodyPr/>
          <a:lstStyle/>
          <a:p>
            <a:fld id="{598993BB-22DA-4771-9680-2C9E9B115E0F}" type="datetimeFigureOut">
              <a:rPr lang="en-GB" smtClean="0"/>
              <a:t>19/08/2026</a:t>
            </a:fld>
            <a:endParaRPr lang="en-GB"/>
          </a:p>
        </p:txBody>
      </p:sp>
      <p:sp>
        <p:nvSpPr>
          <p:cNvPr id="8" name="Footer Placeholder 7">
            <a:extLst>
              <a:ext uri="{FF2B5EF4-FFF2-40B4-BE49-F238E27FC236}">
                <a16:creationId xmlns:a16="http://schemas.microsoft.com/office/drawing/2014/main" id="{DA4C2698-B88A-B318-1101-323E438DD51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478E2E8-A8CC-38DF-8D42-53968DB0CA33}"/>
              </a:ext>
            </a:extLst>
          </p:cNvPr>
          <p:cNvSpPr>
            <a:spLocks noGrp="1"/>
          </p:cNvSpPr>
          <p:nvPr>
            <p:ph type="sldNum" sz="quarter" idx="12"/>
          </p:nvPr>
        </p:nvSpPr>
        <p:spPr/>
        <p:txBody>
          <a:bodyPr/>
          <a:lstStyle/>
          <a:p>
            <a:fld id="{42F0666E-3592-400C-8AA6-54938EB07719}" type="slidenum">
              <a:rPr lang="en-GB" smtClean="0"/>
              <a:t>‹#›</a:t>
            </a:fld>
            <a:endParaRPr lang="en-GB"/>
          </a:p>
        </p:txBody>
      </p:sp>
    </p:spTree>
    <p:extLst>
      <p:ext uri="{BB962C8B-B14F-4D97-AF65-F5344CB8AC3E}">
        <p14:creationId xmlns:p14="http://schemas.microsoft.com/office/powerpoint/2010/main" val="1303818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5E334C-EF4A-B20A-FFD6-6F67AC61A393}"/>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4690B594-7FBC-116D-B6E9-91AAE6A13E3A}"/>
              </a:ext>
            </a:extLst>
          </p:cNvPr>
          <p:cNvSpPr>
            <a:spLocks noGrp="1"/>
          </p:cNvSpPr>
          <p:nvPr>
            <p:ph type="dt" sz="half" idx="10"/>
          </p:nvPr>
        </p:nvSpPr>
        <p:spPr/>
        <p:txBody>
          <a:bodyPr/>
          <a:lstStyle/>
          <a:p>
            <a:fld id="{598993BB-22DA-4771-9680-2C9E9B115E0F}" type="datetimeFigureOut">
              <a:rPr lang="en-GB" smtClean="0"/>
              <a:t>19/08/2026</a:t>
            </a:fld>
            <a:endParaRPr lang="en-GB"/>
          </a:p>
        </p:txBody>
      </p:sp>
      <p:sp>
        <p:nvSpPr>
          <p:cNvPr id="4" name="Footer Placeholder 3">
            <a:extLst>
              <a:ext uri="{FF2B5EF4-FFF2-40B4-BE49-F238E27FC236}">
                <a16:creationId xmlns:a16="http://schemas.microsoft.com/office/drawing/2014/main" id="{DEB846F0-E6A6-6260-CC33-04BCA8B7688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5DEBDB7-CBC6-2C8D-5CD9-824DE1225890}"/>
              </a:ext>
            </a:extLst>
          </p:cNvPr>
          <p:cNvSpPr>
            <a:spLocks noGrp="1"/>
          </p:cNvSpPr>
          <p:nvPr>
            <p:ph type="sldNum" sz="quarter" idx="12"/>
          </p:nvPr>
        </p:nvSpPr>
        <p:spPr/>
        <p:txBody>
          <a:bodyPr/>
          <a:lstStyle/>
          <a:p>
            <a:fld id="{42F0666E-3592-400C-8AA6-54938EB07719}" type="slidenum">
              <a:rPr lang="en-GB" smtClean="0"/>
              <a:t>‹#›</a:t>
            </a:fld>
            <a:endParaRPr lang="en-GB"/>
          </a:p>
        </p:txBody>
      </p:sp>
    </p:spTree>
    <p:extLst>
      <p:ext uri="{BB962C8B-B14F-4D97-AF65-F5344CB8AC3E}">
        <p14:creationId xmlns:p14="http://schemas.microsoft.com/office/powerpoint/2010/main" val="25042981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F2E0BDB-D5AE-C3FE-10A8-ECD322305072}"/>
              </a:ext>
            </a:extLst>
          </p:cNvPr>
          <p:cNvSpPr>
            <a:spLocks noGrp="1"/>
          </p:cNvSpPr>
          <p:nvPr>
            <p:ph type="dt" sz="half" idx="10"/>
          </p:nvPr>
        </p:nvSpPr>
        <p:spPr/>
        <p:txBody>
          <a:bodyPr/>
          <a:lstStyle/>
          <a:p>
            <a:fld id="{598993BB-22DA-4771-9680-2C9E9B115E0F}" type="datetimeFigureOut">
              <a:rPr lang="en-GB" smtClean="0"/>
              <a:t>19/08/2026</a:t>
            </a:fld>
            <a:endParaRPr lang="en-GB"/>
          </a:p>
        </p:txBody>
      </p:sp>
      <p:sp>
        <p:nvSpPr>
          <p:cNvPr id="3" name="Footer Placeholder 2">
            <a:extLst>
              <a:ext uri="{FF2B5EF4-FFF2-40B4-BE49-F238E27FC236}">
                <a16:creationId xmlns:a16="http://schemas.microsoft.com/office/drawing/2014/main" id="{17E87A58-29ED-281D-1BFF-DF5CAB36578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2A44A42-93D7-0D4D-22CA-75F23622F07C}"/>
              </a:ext>
            </a:extLst>
          </p:cNvPr>
          <p:cNvSpPr>
            <a:spLocks noGrp="1"/>
          </p:cNvSpPr>
          <p:nvPr>
            <p:ph type="sldNum" sz="quarter" idx="12"/>
          </p:nvPr>
        </p:nvSpPr>
        <p:spPr/>
        <p:txBody>
          <a:bodyPr/>
          <a:lstStyle/>
          <a:p>
            <a:fld id="{42F0666E-3592-400C-8AA6-54938EB07719}" type="slidenum">
              <a:rPr lang="en-GB" smtClean="0"/>
              <a:t>‹#›</a:t>
            </a:fld>
            <a:endParaRPr lang="en-GB"/>
          </a:p>
        </p:txBody>
      </p:sp>
    </p:spTree>
    <p:extLst>
      <p:ext uri="{BB962C8B-B14F-4D97-AF65-F5344CB8AC3E}">
        <p14:creationId xmlns:p14="http://schemas.microsoft.com/office/powerpoint/2010/main" val="1648491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4C0A4F-EFF9-9852-4569-8E2DB8BDA3E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24B3CE6C-1780-3127-9257-1CBBF6E87B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2FC7921C-367E-262F-3DA5-5C68D56015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40ECD28-0782-615B-A1ED-777D963BE672}"/>
              </a:ext>
            </a:extLst>
          </p:cNvPr>
          <p:cNvSpPr>
            <a:spLocks noGrp="1"/>
          </p:cNvSpPr>
          <p:nvPr>
            <p:ph type="dt" sz="half" idx="10"/>
          </p:nvPr>
        </p:nvSpPr>
        <p:spPr/>
        <p:txBody>
          <a:bodyPr/>
          <a:lstStyle/>
          <a:p>
            <a:fld id="{598993BB-22DA-4771-9680-2C9E9B115E0F}" type="datetimeFigureOut">
              <a:rPr lang="en-GB" smtClean="0"/>
              <a:t>19/08/2026</a:t>
            </a:fld>
            <a:endParaRPr lang="en-GB"/>
          </a:p>
        </p:txBody>
      </p:sp>
      <p:sp>
        <p:nvSpPr>
          <p:cNvPr id="6" name="Footer Placeholder 5">
            <a:extLst>
              <a:ext uri="{FF2B5EF4-FFF2-40B4-BE49-F238E27FC236}">
                <a16:creationId xmlns:a16="http://schemas.microsoft.com/office/drawing/2014/main" id="{F127ECB0-35EE-606D-2C44-8C973DE5C96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7586C7E-69E8-C279-FF5C-9C07A969EE93}"/>
              </a:ext>
            </a:extLst>
          </p:cNvPr>
          <p:cNvSpPr>
            <a:spLocks noGrp="1"/>
          </p:cNvSpPr>
          <p:nvPr>
            <p:ph type="sldNum" sz="quarter" idx="12"/>
          </p:nvPr>
        </p:nvSpPr>
        <p:spPr/>
        <p:txBody>
          <a:bodyPr/>
          <a:lstStyle/>
          <a:p>
            <a:fld id="{42F0666E-3592-400C-8AA6-54938EB07719}" type="slidenum">
              <a:rPr lang="en-GB" smtClean="0"/>
              <a:t>‹#›</a:t>
            </a:fld>
            <a:endParaRPr lang="en-GB"/>
          </a:p>
        </p:txBody>
      </p:sp>
    </p:spTree>
    <p:extLst>
      <p:ext uri="{BB962C8B-B14F-4D97-AF65-F5344CB8AC3E}">
        <p14:creationId xmlns:p14="http://schemas.microsoft.com/office/powerpoint/2010/main" val="19093940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F262F-8C75-2772-7C8B-945D0579037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76AEBC4D-DEB8-AE5B-6CEE-69C05BA99F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2D90574-D5A8-F096-2931-CB28135F83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EFC7CEE-0C9B-FFC8-0262-386440181EE1}"/>
              </a:ext>
            </a:extLst>
          </p:cNvPr>
          <p:cNvSpPr>
            <a:spLocks noGrp="1"/>
          </p:cNvSpPr>
          <p:nvPr>
            <p:ph type="dt" sz="half" idx="10"/>
          </p:nvPr>
        </p:nvSpPr>
        <p:spPr/>
        <p:txBody>
          <a:bodyPr/>
          <a:lstStyle/>
          <a:p>
            <a:fld id="{598993BB-22DA-4771-9680-2C9E9B115E0F}" type="datetimeFigureOut">
              <a:rPr lang="en-GB" smtClean="0"/>
              <a:t>19/08/2026</a:t>
            </a:fld>
            <a:endParaRPr lang="en-GB"/>
          </a:p>
        </p:txBody>
      </p:sp>
      <p:sp>
        <p:nvSpPr>
          <p:cNvPr id="6" name="Footer Placeholder 5">
            <a:extLst>
              <a:ext uri="{FF2B5EF4-FFF2-40B4-BE49-F238E27FC236}">
                <a16:creationId xmlns:a16="http://schemas.microsoft.com/office/drawing/2014/main" id="{1373E7B8-92ED-095B-F1B4-EE516BAD869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241AB26-542A-81D0-DB09-6A1B66797BAE}"/>
              </a:ext>
            </a:extLst>
          </p:cNvPr>
          <p:cNvSpPr>
            <a:spLocks noGrp="1"/>
          </p:cNvSpPr>
          <p:nvPr>
            <p:ph type="sldNum" sz="quarter" idx="12"/>
          </p:nvPr>
        </p:nvSpPr>
        <p:spPr/>
        <p:txBody>
          <a:bodyPr/>
          <a:lstStyle/>
          <a:p>
            <a:fld id="{42F0666E-3592-400C-8AA6-54938EB07719}" type="slidenum">
              <a:rPr lang="en-GB" smtClean="0"/>
              <a:t>‹#›</a:t>
            </a:fld>
            <a:endParaRPr lang="en-GB"/>
          </a:p>
        </p:txBody>
      </p:sp>
    </p:spTree>
    <p:extLst>
      <p:ext uri="{BB962C8B-B14F-4D97-AF65-F5344CB8AC3E}">
        <p14:creationId xmlns:p14="http://schemas.microsoft.com/office/powerpoint/2010/main" val="3490222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41E5AA-A850-2AFA-4425-1B9CA3303A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46D06B50-4638-A2C6-D6C6-E16A138D76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A65BC07-F18D-6D72-CD35-00DF348FD8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98993BB-22DA-4771-9680-2C9E9B115E0F}" type="datetimeFigureOut">
              <a:rPr lang="en-GB" smtClean="0"/>
              <a:t>19/08/2026</a:t>
            </a:fld>
            <a:endParaRPr lang="en-GB"/>
          </a:p>
        </p:txBody>
      </p:sp>
      <p:sp>
        <p:nvSpPr>
          <p:cNvPr id="5" name="Footer Placeholder 4">
            <a:extLst>
              <a:ext uri="{FF2B5EF4-FFF2-40B4-BE49-F238E27FC236}">
                <a16:creationId xmlns:a16="http://schemas.microsoft.com/office/drawing/2014/main" id="{7C8C5D62-B8A7-F7AB-7ED4-0F8D85E542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E3F2189-84A6-63D4-7F92-6B058C308F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2F0666E-3592-400C-8AA6-54938EB07719}" type="slidenum">
              <a:rPr lang="en-GB" smtClean="0"/>
              <a:t>‹#›</a:t>
            </a:fld>
            <a:endParaRPr lang="en-GB"/>
          </a:p>
        </p:txBody>
      </p:sp>
    </p:spTree>
    <p:extLst>
      <p:ext uri="{BB962C8B-B14F-4D97-AF65-F5344CB8AC3E}">
        <p14:creationId xmlns:p14="http://schemas.microsoft.com/office/powerpoint/2010/main" val="14535871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82648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Lst>
  <p:txStyles>
    <p:titleStyle>
      <a:lvl1pPr algn="l" defTabSz="914411" rtl="0" eaLnBrk="1" latinLnBrk="0" hangingPunct="1">
        <a:lnSpc>
          <a:spcPct val="90000"/>
        </a:lnSpc>
        <a:spcBef>
          <a:spcPct val="0"/>
        </a:spcBef>
        <a:buNone/>
        <a:defRPr sz="3200" b="1" kern="1200">
          <a:solidFill>
            <a:schemeClr val="tx1"/>
          </a:solidFill>
          <a:latin typeface="+mn-lt"/>
          <a:ea typeface="Helvetica Neue" panose="02000503000000020004" pitchFamily="2" charset="0"/>
          <a:cs typeface="Helvetica Neue" panose="02000503000000020004" pitchFamily="2" charset="0"/>
        </a:defRPr>
      </a:lvl1pPr>
    </p:titleStyle>
    <p:bodyStyle>
      <a:lvl1pPr marL="228604" indent="-228604" algn="l" defTabSz="914411" rtl="0" eaLnBrk="1" latinLnBrk="0" hangingPunct="1">
        <a:lnSpc>
          <a:spcPct val="90000"/>
        </a:lnSpc>
        <a:spcBef>
          <a:spcPts val="1001"/>
        </a:spcBef>
        <a:buClr>
          <a:schemeClr val="accent1"/>
        </a:buClr>
        <a:buFont typeface="Arial" panose="020B0604020202020204" pitchFamily="34" charset="0"/>
        <a:buChar char="•"/>
        <a:defRPr sz="2000" kern="1200">
          <a:solidFill>
            <a:schemeClr val="accent4"/>
          </a:solidFill>
          <a:latin typeface="+mn-lt"/>
          <a:ea typeface="Helvetica Neue" panose="02000503000000020004" pitchFamily="2" charset="0"/>
          <a:cs typeface="Helvetica Neue" panose="02000503000000020004" pitchFamily="2" charset="0"/>
        </a:defRPr>
      </a:lvl1pPr>
      <a:lvl2pPr marL="685809" indent="-228604" algn="l" defTabSz="914411" rtl="0" eaLnBrk="1" latinLnBrk="0" hangingPunct="1">
        <a:lnSpc>
          <a:spcPct val="90000"/>
        </a:lnSpc>
        <a:spcBef>
          <a:spcPts val="500"/>
        </a:spcBef>
        <a:buClr>
          <a:schemeClr val="accent1"/>
        </a:buClr>
        <a:buFont typeface="Arial" panose="020B0604020202020204" pitchFamily="34" charset="0"/>
        <a:buChar char="•"/>
        <a:defRPr sz="2000" kern="1200">
          <a:solidFill>
            <a:schemeClr val="accent4"/>
          </a:solidFill>
          <a:latin typeface="+mn-lt"/>
          <a:ea typeface="Helvetica Neue" panose="02000503000000020004" pitchFamily="2" charset="0"/>
          <a:cs typeface="Helvetica Neue" panose="02000503000000020004" pitchFamily="2" charset="0"/>
        </a:defRPr>
      </a:lvl2pPr>
      <a:lvl3pPr marL="1143015" indent="-228604" algn="l" defTabSz="914411" rtl="0" eaLnBrk="1" latinLnBrk="0" hangingPunct="1">
        <a:lnSpc>
          <a:spcPct val="90000"/>
        </a:lnSpc>
        <a:spcBef>
          <a:spcPts val="500"/>
        </a:spcBef>
        <a:buClr>
          <a:schemeClr val="accent1"/>
        </a:buClr>
        <a:buFont typeface="Arial" panose="020B0604020202020204" pitchFamily="34" charset="0"/>
        <a:buChar char="•"/>
        <a:defRPr sz="2000" kern="1200">
          <a:solidFill>
            <a:schemeClr val="accent4"/>
          </a:solidFill>
          <a:latin typeface="+mn-lt"/>
          <a:ea typeface="Helvetica Neue" panose="02000503000000020004" pitchFamily="2" charset="0"/>
          <a:cs typeface="Helvetica Neue" panose="02000503000000020004" pitchFamily="2" charset="0"/>
        </a:defRPr>
      </a:lvl3pPr>
      <a:lvl4pPr marL="1600221" indent="-228604" algn="l" defTabSz="914411" rtl="0" eaLnBrk="1" latinLnBrk="0" hangingPunct="1">
        <a:lnSpc>
          <a:spcPct val="90000"/>
        </a:lnSpc>
        <a:spcBef>
          <a:spcPts val="500"/>
        </a:spcBef>
        <a:buClr>
          <a:schemeClr val="accent1"/>
        </a:buClr>
        <a:buFont typeface="Arial" panose="020B0604020202020204" pitchFamily="34" charset="0"/>
        <a:buChar char="•"/>
        <a:defRPr sz="2000" kern="1200">
          <a:solidFill>
            <a:schemeClr val="accent4"/>
          </a:solidFill>
          <a:latin typeface="+mn-lt"/>
          <a:ea typeface="Helvetica Neue" panose="02000503000000020004" pitchFamily="2" charset="0"/>
          <a:cs typeface="Helvetica Neue" panose="02000503000000020004" pitchFamily="2" charset="0"/>
        </a:defRPr>
      </a:lvl4pPr>
      <a:lvl5pPr marL="2057427" indent="-228604" algn="l" defTabSz="914411" rtl="0" eaLnBrk="1" latinLnBrk="0" hangingPunct="1">
        <a:lnSpc>
          <a:spcPct val="90000"/>
        </a:lnSpc>
        <a:spcBef>
          <a:spcPts val="500"/>
        </a:spcBef>
        <a:buClr>
          <a:schemeClr val="accent1"/>
        </a:buClr>
        <a:buFont typeface="Arial" panose="020B0604020202020204" pitchFamily="34" charset="0"/>
        <a:buChar char="•"/>
        <a:defRPr sz="2000" kern="1200">
          <a:solidFill>
            <a:schemeClr val="accent4"/>
          </a:solidFill>
          <a:latin typeface="+mn-lt"/>
          <a:ea typeface="Helvetica Neue" panose="02000503000000020004" pitchFamily="2" charset="0"/>
          <a:cs typeface="Helvetica Neue" panose="02000503000000020004" pitchFamily="2" charset="0"/>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check-eligibility-for-bics.service.gov.uk/check" TargetMode="Externa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gov.uk/government/publications/eligibility-for-the-british-industrial-competitiveness-scheme" TargetMode="Externa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gov.uk/government/publications/eligibility-for-the-british-industrial-competitiveness-scheme" TargetMode="Externa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8" Type="http://schemas.openxmlformats.org/officeDocument/2006/relationships/hyperlink" Target="https://eur02.safelinks.protection.outlook.com/?url=https%3A%2F%2Fevents.teams.microsoft.com%2Fevent%2F969a78ac-ee94-4697-9b60-796fff5a2538%408fa217ec-33aa-46fb-ad96-dfe68006bb86%3Fsource%3DcopyLinkLegacyShareEventDialog&amp;data=05%7C02%7CRobyn.Brayley2%40businessandtrade.gov.uk%7C967505fd02cd406ffffd08def83e8780%7C8fa217ec33aa46fbad96dfe68006bb86%7C0%7C0%7C639221144786485392%7CUnknown%7CTWFpbGZsb3d8eyJFbXB0eU1hcGkiOnRydWUsIlYiOiIwLjAuMDAwMCIsIlAiOiJXaW4zMiIsIkFOIjoiTWFpbCIsIldUIjoyfQ%3D%3D%7C0%7C%7C%7C&amp;sdata=W8VzIaJfbQzq5wzJXovUbjarcdjlrIhrAd0UC5Dnxv0%3D&amp;reserved=0" TargetMode="External"/><Relationship Id="rId3" Type="http://schemas.openxmlformats.org/officeDocument/2006/relationships/hyperlink" Target="mailto:bics.correspondence@businessandtrade.gov.uk" TargetMode="External"/><Relationship Id="rId7" Type="http://schemas.openxmlformats.org/officeDocument/2006/relationships/hyperlink" Target="https://www.gov.uk/government/publications/british-industrial-competitiveness-scheme-business-guidance" TargetMode="External"/><Relationship Id="rId2" Type="http://schemas.openxmlformats.org/officeDocument/2006/relationships/hyperlink" Target="https://dbis.sharepoint.com/:w:/r/sites/GISU/Industrial%20Energy%20Unit/02.%20Engagement%20Workstream/5.%20Briefing/20260721%20IEU%20LTT.docx?d=w1fed47c103f940369f5f37935f97a7b8&amp;csf=1&amp;web=1&amp;e=E7kPBR" TargetMode="External"/><Relationship Id="rId1" Type="http://schemas.openxmlformats.org/officeDocument/2006/relationships/slideLayout" Target="../slideLayouts/slideLayout24.xml"/><Relationship Id="rId6" Type="http://schemas.openxmlformats.org/officeDocument/2006/relationships/hyperlink" Target="https://check-eligibility-for-bics.service.gov.uk/check" TargetMode="External"/><Relationship Id="rId5" Type="http://schemas.openxmlformats.org/officeDocument/2006/relationships/hyperlink" Target="https://www.gov.uk/government/collections/british-industrial-competitiveness-scheme" TargetMode="External"/><Relationship Id="rId4" Type="http://schemas.openxmlformats.org/officeDocument/2006/relationships/image" Target="../media/image2.png"/><Relationship Id="rId9" Type="http://schemas.openxmlformats.org/officeDocument/2006/relationships/hyperlink" Target="https://events.teams.microsoft.com/event/9eb13882-4233-41a1-9363-969cc21c35c1@8fa217ec-33aa-46fb-ad96-dfe68006bb86?source=copyLinkLegacyShareEventDialog"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https://check-eligibility-for-bics.service.gov.uk/check" TargetMode="External"/><Relationship Id="rId7" Type="http://schemas.openxmlformats.org/officeDocument/2006/relationships/hyperlink" Target="https://www.gov.uk/government/collections/british-industrial-competitiveness-scheme" TargetMode="External"/><Relationship Id="rId2" Type="http://schemas.openxmlformats.org/officeDocument/2006/relationships/notesSlide" Target="../notesSlides/notesSlide1.xml"/><Relationship Id="rId1" Type="http://schemas.openxmlformats.org/officeDocument/2006/relationships/slideLayout" Target="../slideLayouts/slideLayout24.xml"/><Relationship Id="rId6" Type="http://schemas.openxmlformats.org/officeDocument/2006/relationships/hyperlink" Target="https://events.teams.microsoft.com/event/9eb13882-4233-41a1-9363-969cc21c35c1@8fa217ec-33aa-46fb-ad96-dfe68006bb86?source=copyLinkLegacyShareEventDialog" TargetMode="External"/><Relationship Id="rId5" Type="http://schemas.openxmlformats.org/officeDocument/2006/relationships/hyperlink" Target="https://eur02.safelinks.protection.outlook.com/?url=https%3A%2F%2Fevents.teams.microsoft.com%2Fevent%2F969a78ac-ee94-4697-9b60-796fff5a2538%408fa217ec-33aa-46fb-ad96-dfe68006bb86%3Fsource%3DcopyLinkLegacyShareEventDialog&amp;data=05%7C02%7CRobyn.Brayley2%40businessandtrade.gov.uk%7C967505fd02cd406ffffd08def83e8780%7C8fa217ec33aa46fbad96dfe68006bb86%7C0%7C0%7C639221144786485392%7CUnknown%7CTWFpbGZsb3d8eyJFbXB0eU1hcGkiOnRydWUsIlYiOiIwLjAuMDAwMCIsIlAiOiJXaW4zMiIsIkFOIjoiTWFpbCIsIldUIjoyfQ%3D%3D%7C0%7C%7C%7C&amp;sdata=W8VzIaJfbQzq5wzJXovUbjarcdjlrIhrAd0UC5Dnxv0%3D&amp;reserved=0" TargetMode="External"/><Relationship Id="rId4" Type="http://schemas.openxmlformats.org/officeDocument/2006/relationships/hyperlink" Target="https://www.gov.uk/government/publications/british-industrial-competitiveness-scheme-business-guidance" TargetMode="External"/><Relationship Id="rId9" Type="http://schemas.openxmlformats.org/officeDocument/2006/relationships/image" Target="../media/image19.jpeg"/></Relationships>
</file>

<file path=ppt/slides/_rels/slide30.xml.rels><?xml version="1.0" encoding="UTF-8" standalone="yes"?>
<Relationships xmlns="http://schemas.openxmlformats.org/package/2006/relationships"><Relationship Id="rId3" Type="http://schemas.openxmlformats.org/officeDocument/2006/relationships/hyperlink" Target="https://www.gov.uk/government/collections/british-industrial-competitiveness-scheme" TargetMode="External"/><Relationship Id="rId2" Type="http://schemas.openxmlformats.org/officeDocument/2006/relationships/notesSlide" Target="../notesSlides/notesSlide5.xml"/><Relationship Id="rId1" Type="http://schemas.openxmlformats.org/officeDocument/2006/relationships/slideLayout" Target="../slideLayouts/slideLayout24.xml"/><Relationship Id="rId6" Type="http://schemas.openxmlformats.org/officeDocument/2006/relationships/image" Target="../media/image2.png"/><Relationship Id="rId5" Type="http://schemas.openxmlformats.org/officeDocument/2006/relationships/hyperlink" Target="https://www.gov.uk/government/publications/british-industrial-competitiveness-scheme-business-guidance" TargetMode="External"/><Relationship Id="rId4" Type="http://schemas.openxmlformats.org/officeDocument/2006/relationships/hyperlink" Target="https://check-eligibility-for-bics.service.gov.uk/check"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www.gov.uk/government/collections/british-industrial-competitiveness-scheme" TargetMode="External"/><Relationship Id="rId3" Type="http://schemas.openxmlformats.org/officeDocument/2006/relationships/image" Target="../media/image2.png"/><Relationship Id="rId7" Type="http://schemas.openxmlformats.org/officeDocument/2006/relationships/hyperlink" Target="https://events.teams.microsoft.com/event/9eb13882-4233-41a1-9363-969cc21c35c1@8fa217ec-33aa-46fb-ad96-dfe68006bb86?source=copyLinkLegacyShareEventDialog"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eur02.safelinks.protection.outlook.com/?url=https%3A%2F%2Fevents.teams.microsoft.com%2Fevent%2F969a78ac-ee94-4697-9b60-796fff5a2538%408fa217ec-33aa-46fb-ad96-dfe68006bb86%3Fsource%3DcopyLinkLegacyShareEventDialog&amp;data=05%7C02%7CRobyn.Brayley2%40businessandtrade.gov.uk%7C967505fd02cd406ffffd08def83e8780%7C8fa217ec33aa46fbad96dfe68006bb86%7C0%7C0%7C639221144786485392%7CUnknown%7CTWFpbGZsb3d8eyJFbXB0eU1hcGkiOnRydWUsIlYiOiIwLjAuMDAwMCIsIlAiOiJXaW4zMiIsIkFOIjoiTWFpbCIsIldUIjoyfQ%3D%3D%7C0%7C%7C%7C&amp;sdata=W8VzIaJfbQzq5wzJXovUbjarcdjlrIhrAd0UC5Dnxv0%3D&amp;reserved=0" TargetMode="External"/><Relationship Id="rId5" Type="http://schemas.openxmlformats.org/officeDocument/2006/relationships/hyperlink" Target="https://www.gov.uk/government/publications/british-industrial-competitiveness-scheme-business-guidance" TargetMode="External"/><Relationship Id="rId4" Type="http://schemas.openxmlformats.org/officeDocument/2006/relationships/hyperlink" Target="https://check-eligibility-for-bics.service.gov.uk/check" TargetMode="External"/><Relationship Id="rId9" Type="http://schemas.openxmlformats.org/officeDocument/2006/relationships/image" Target="../media/image20.jpeg"/></Relationships>
</file>

<file path=ppt/slides/_rels/slide5.xml.rels><?xml version="1.0" encoding="UTF-8" standalone="yes"?>
<Relationships xmlns="http://schemas.openxmlformats.org/package/2006/relationships"><Relationship Id="rId3" Type="http://schemas.openxmlformats.org/officeDocument/2006/relationships/hyperlink" Target="https://www.gov.uk/government/publications/british-industrial-competitiveness-scheme-business-guidance" TargetMode="External"/><Relationship Id="rId2" Type="http://schemas.openxmlformats.org/officeDocument/2006/relationships/hyperlink" Target="https://check-eligibility-for-bics.service.gov.uk/check" TargetMode="External"/><Relationship Id="rId1" Type="http://schemas.openxmlformats.org/officeDocument/2006/relationships/slideLayout" Target="../slideLayouts/slideLayout24.xml"/><Relationship Id="rId5" Type="http://schemas.openxmlformats.org/officeDocument/2006/relationships/hyperlink" Target="https://events.teams.microsoft.com/event/9eb13882-4233-41a1-9363-969cc21c35c1@8fa217ec-33aa-46fb-ad96-dfe68006bb86?source=copyLinkLegacyShareEventDialog" TargetMode="External"/><Relationship Id="rId4" Type="http://schemas.openxmlformats.org/officeDocument/2006/relationships/hyperlink" Target="https://eur02.safelinks.protection.outlook.com/?url=https%3A%2F%2Fevents.teams.microsoft.com%2Fevent%2F969a78ac-ee94-4697-9b60-796fff5a2538%408fa217ec-33aa-46fb-ad96-dfe68006bb86%3Fsource%3DcopyLinkLegacyShareEventDialog&amp;data=05%7C02%7CRobyn.Brayley2%40businessandtrade.gov.uk%7C967505fd02cd406ffffd08def83e8780%7C8fa217ec33aa46fbad96dfe68006bb86%7C0%7C0%7C639221144786485392%7CUnknown%7CTWFpbGZsb3d8eyJFbXB0eU1hcGkiOnRydWUsIlYiOiIwLjAuMDAwMCIsIlAiOiJXaW4zMiIsIkFOIjoiTWFpbCIsIldUIjoyfQ%3D%3D%7C0%7C%7C%7C&amp;sdata=W8VzIaJfbQzq5wzJXovUbjarcdjlrIhrAd0UC5Dnxv0%3D&amp;reserved=0"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D7A84-B273-D74D-8649-7067EA31401A}"/>
              </a:ext>
            </a:extLst>
          </p:cNvPr>
          <p:cNvSpPr>
            <a:spLocks noGrp="1"/>
          </p:cNvSpPr>
          <p:nvPr>
            <p:ph type="ctrTitle"/>
          </p:nvPr>
        </p:nvSpPr>
        <p:spPr/>
        <p:txBody>
          <a:bodyPr/>
          <a:lstStyle/>
          <a:p>
            <a:r>
              <a:rPr lang="en-US"/>
              <a:t>British Industrial Competitiveness Scheme (BICS)</a:t>
            </a:r>
          </a:p>
        </p:txBody>
      </p:sp>
      <p:sp>
        <p:nvSpPr>
          <p:cNvPr id="3" name="Subtitle 2">
            <a:extLst>
              <a:ext uri="{FF2B5EF4-FFF2-40B4-BE49-F238E27FC236}">
                <a16:creationId xmlns:a16="http://schemas.microsoft.com/office/drawing/2014/main" id="{65BF7FDE-6CC3-F04A-8651-B920E4FB8A77}"/>
              </a:ext>
            </a:extLst>
          </p:cNvPr>
          <p:cNvSpPr>
            <a:spLocks noGrp="1"/>
          </p:cNvSpPr>
          <p:nvPr>
            <p:ph type="subTitle" idx="1"/>
          </p:nvPr>
        </p:nvSpPr>
        <p:spPr/>
        <p:txBody>
          <a:bodyPr/>
          <a:lstStyle/>
          <a:p>
            <a:r>
              <a:rPr lang="en-US"/>
              <a:t>Resources</a:t>
            </a:r>
          </a:p>
        </p:txBody>
      </p:sp>
    </p:spTree>
    <p:extLst>
      <p:ext uri="{BB962C8B-B14F-4D97-AF65-F5344CB8AC3E}">
        <p14:creationId xmlns:p14="http://schemas.microsoft.com/office/powerpoint/2010/main" val="20336144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832BA-BFB7-6819-7D3D-DA5384DC7A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21793F-FDAE-00B8-E9CD-BAD47746DEB6}"/>
              </a:ext>
            </a:extLst>
          </p:cNvPr>
          <p:cNvSpPr>
            <a:spLocks noGrp="1"/>
          </p:cNvSpPr>
          <p:nvPr>
            <p:ph type="title"/>
          </p:nvPr>
        </p:nvSpPr>
        <p:spPr/>
        <p:txBody>
          <a:bodyPr/>
          <a:lstStyle/>
          <a:p>
            <a:r>
              <a:rPr lang="en-US"/>
              <a:t>Eligibility</a:t>
            </a:r>
          </a:p>
        </p:txBody>
      </p:sp>
      <p:sp>
        <p:nvSpPr>
          <p:cNvPr id="4" name="Text Placeholder 3">
            <a:extLst>
              <a:ext uri="{FF2B5EF4-FFF2-40B4-BE49-F238E27FC236}">
                <a16:creationId xmlns:a16="http://schemas.microsoft.com/office/drawing/2014/main" id="{57911CB5-7100-0882-6233-41977B0AC350}"/>
              </a:ext>
            </a:extLst>
          </p:cNvPr>
          <p:cNvSpPr>
            <a:spLocks noGrp="1"/>
          </p:cNvSpPr>
          <p:nvPr>
            <p:ph type="body" sz="quarter" idx="10"/>
          </p:nvPr>
        </p:nvSpPr>
        <p:spPr/>
        <p:txBody>
          <a:bodyPr>
            <a:normAutofit lnSpcReduction="10000"/>
          </a:bodyPr>
          <a:lstStyle/>
          <a:p>
            <a:r>
              <a:rPr lang="en-US"/>
              <a:t>02</a:t>
            </a:r>
          </a:p>
        </p:txBody>
      </p:sp>
      <p:pic>
        <p:nvPicPr>
          <p:cNvPr id="5" name="BIST Logo"/>
          <p:cNvPicPr>
            <a:picLocks noChangeAspect="1"/>
          </p:cNvPicPr>
          <p:nvPr/>
        </p:nvPicPr>
        <p:blipFill>
          <a:blip r:embed="rId2"/>
          <a:stretch>
            <a:fillRect/>
          </a:stretch>
        </p:blipFill>
        <p:spPr>
          <a:xfrm>
            <a:off x="10187895" y="0"/>
            <a:ext cx="2004105" cy="1293078"/>
          </a:xfrm>
          <a:prstGeom prst="rect">
            <a:avLst/>
          </a:prstGeom>
        </p:spPr>
      </p:pic>
    </p:spTree>
    <p:extLst>
      <p:ext uri="{BB962C8B-B14F-4D97-AF65-F5344CB8AC3E}">
        <p14:creationId xmlns:p14="http://schemas.microsoft.com/office/powerpoint/2010/main" val="34189285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BAAB3-4ABD-49F0-BBCB-3B8305D0024D}"/>
              </a:ext>
            </a:extLst>
          </p:cNvPr>
          <p:cNvSpPr>
            <a:spLocks noGrp="1"/>
          </p:cNvSpPr>
          <p:nvPr>
            <p:ph type="title"/>
          </p:nvPr>
        </p:nvSpPr>
        <p:spPr>
          <a:xfrm>
            <a:off x="838200" y="365126"/>
            <a:ext cx="10739718" cy="997510"/>
          </a:xfrm>
          <a:prstGeom prst="rect">
            <a:avLst/>
          </a:prstGeom>
        </p:spPr>
        <p:txBody>
          <a:bodyPr/>
          <a:lstStyle/>
          <a:p>
            <a:r>
              <a:rPr lang="en-US"/>
              <a:t>WHO CAN APPLY</a:t>
            </a:r>
          </a:p>
        </p:txBody>
      </p:sp>
      <p:sp>
        <p:nvSpPr>
          <p:cNvPr id="20" name="Shape 20"/>
          <p:cNvSpPr/>
          <p:nvPr/>
        </p:nvSpPr>
        <p:spPr>
          <a:xfrm>
            <a:off x="838200" y="1240000"/>
            <a:ext cx="914400" cy="45720"/>
          </a:xfrm>
          <a:prstGeom prst="rect">
            <a:avLst/>
          </a:prstGeom>
          <a:solidFill>
            <a:srgbClr val="FF4328"/>
          </a:solidFill>
          <a:ln>
            <a:noFill/>
          </a:ln>
        </p:spPr>
        <p:txBody>
          <a:bodyPr/>
          <a:lstStyle/>
          <a:p>
            <a:endParaRPr lang="en-GB"/>
          </a:p>
        </p:txBody>
      </p:sp>
      <p:sp>
        <p:nvSpPr>
          <p:cNvPr id="21" name="Stand"/>
          <p:cNvSpPr txBox="1"/>
          <p:nvPr/>
        </p:nvSpPr>
        <p:spPr>
          <a:xfrm>
            <a:off x="838200" y="1390000"/>
            <a:ext cx="10515600" cy="400000"/>
          </a:xfrm>
          <a:prstGeom prst="rect">
            <a:avLst/>
          </a:prstGeom>
          <a:noFill/>
        </p:spPr>
        <p:txBody>
          <a:bodyPr wrap="square" lIns="0" tIns="0" rIns="0" bIns="0" anchor="t">
            <a:normAutofit/>
          </a:bodyPr>
          <a:lstStyle/>
          <a:p>
            <a:pPr algn="l">
              <a:lnSpc>
                <a:spcPct val="105000"/>
              </a:lnSpc>
              <a:spcBef>
                <a:spcPts val="0"/>
              </a:spcBef>
            </a:pPr>
            <a:r>
              <a:rPr lang="en-GB" sz="1600" b="0">
                <a:solidFill>
                  <a:srgbClr val="5A6472"/>
                </a:solidFill>
                <a:latin typeface="+mn-lt"/>
              </a:rPr>
              <a:t>Businesses must meet all four criteria. Applications cannot proceed unless every criterion is met.</a:t>
            </a:r>
          </a:p>
        </p:txBody>
      </p:sp>
      <p:sp>
        <p:nvSpPr>
          <p:cNvPr id="30" name="Shape 30"/>
          <p:cNvSpPr/>
          <p:nvPr/>
        </p:nvSpPr>
        <p:spPr>
          <a:xfrm>
            <a:off x="838200" y="1990000"/>
            <a:ext cx="2418900" cy="2600000"/>
          </a:xfrm>
          <a:prstGeom prst="rect">
            <a:avLst/>
          </a:prstGeom>
          <a:solidFill>
            <a:srgbClr val="FFF4ED"/>
          </a:solidFill>
          <a:ln>
            <a:noFill/>
          </a:ln>
        </p:spPr>
        <p:txBody>
          <a:bodyPr/>
          <a:lstStyle/>
          <a:p>
            <a:endParaRPr lang="en-GB"/>
          </a:p>
        </p:txBody>
      </p:sp>
      <p:sp>
        <p:nvSpPr>
          <p:cNvPr id="31" name="Shape 31"/>
          <p:cNvSpPr/>
          <p:nvPr/>
        </p:nvSpPr>
        <p:spPr>
          <a:xfrm>
            <a:off x="838200" y="1990000"/>
            <a:ext cx="2418900" cy="45720"/>
          </a:xfrm>
          <a:prstGeom prst="rect">
            <a:avLst/>
          </a:prstGeom>
          <a:solidFill>
            <a:srgbClr val="FF4328"/>
          </a:solidFill>
          <a:ln>
            <a:noFill/>
          </a:ln>
        </p:spPr>
        <p:txBody>
          <a:bodyPr/>
          <a:lstStyle/>
          <a:p>
            <a:endParaRPr lang="en-GB"/>
          </a:p>
        </p:txBody>
      </p:sp>
      <p:sp>
        <p:nvSpPr>
          <p:cNvPr id="32" name="N0"/>
          <p:cNvSpPr txBox="1"/>
          <p:nvPr/>
        </p:nvSpPr>
        <p:spPr>
          <a:xfrm>
            <a:off x="1078200" y="2180000"/>
            <a:ext cx="1938900" cy="340000"/>
          </a:xfrm>
          <a:prstGeom prst="rect">
            <a:avLst/>
          </a:prstGeom>
          <a:noFill/>
        </p:spPr>
        <p:txBody>
          <a:bodyPr wrap="square" lIns="0" tIns="0" rIns="0" bIns="0" anchor="t">
            <a:normAutofit/>
          </a:bodyPr>
          <a:lstStyle/>
          <a:p>
            <a:pPr algn="l">
              <a:lnSpc>
                <a:spcPct val="105000"/>
              </a:lnSpc>
              <a:spcBef>
                <a:spcPts val="0"/>
              </a:spcBef>
            </a:pPr>
            <a:r>
              <a:rPr lang="en-GB" sz="2000" b="1">
                <a:solidFill>
                  <a:srgbClr val="FF4328"/>
                </a:solidFill>
                <a:latin typeface="+mn-lt"/>
              </a:rPr>
              <a:t>01</a:t>
            </a:r>
          </a:p>
        </p:txBody>
      </p:sp>
      <p:sp>
        <p:nvSpPr>
          <p:cNvPr id="33" name="H0"/>
          <p:cNvSpPr txBox="1"/>
          <p:nvPr/>
        </p:nvSpPr>
        <p:spPr>
          <a:xfrm>
            <a:off x="1078200" y="2600000"/>
            <a:ext cx="1938900" cy="1800000"/>
          </a:xfrm>
          <a:prstGeom prst="rect">
            <a:avLst/>
          </a:prstGeom>
          <a:noFill/>
        </p:spPr>
        <p:txBody>
          <a:bodyPr wrap="square" lIns="0" tIns="0" rIns="0" bIns="0" anchor="t">
            <a:normAutofit/>
          </a:bodyPr>
          <a:lstStyle/>
          <a:p>
            <a:pPr algn="l">
              <a:lnSpc>
                <a:spcPct val="105000"/>
              </a:lnSpc>
              <a:spcBef>
                <a:spcPts val="0"/>
              </a:spcBef>
            </a:pPr>
            <a:r>
              <a:rPr lang="en-GB" b="1">
                <a:solidFill>
                  <a:srgbClr val="191F2B"/>
                </a:solidFill>
                <a:latin typeface="+mn-lt"/>
              </a:rPr>
              <a:t>Registered on Companies House</a:t>
            </a:r>
          </a:p>
        </p:txBody>
      </p:sp>
      <p:sp>
        <p:nvSpPr>
          <p:cNvPr id="34" name="Shape 34"/>
          <p:cNvSpPr/>
          <p:nvPr/>
        </p:nvSpPr>
        <p:spPr>
          <a:xfrm>
            <a:off x="3537100" y="1990000"/>
            <a:ext cx="2418900" cy="2600000"/>
          </a:xfrm>
          <a:prstGeom prst="rect">
            <a:avLst/>
          </a:prstGeom>
          <a:solidFill>
            <a:srgbClr val="FFF4ED"/>
          </a:solidFill>
          <a:ln>
            <a:noFill/>
          </a:ln>
        </p:spPr>
        <p:txBody>
          <a:bodyPr/>
          <a:lstStyle/>
          <a:p>
            <a:endParaRPr lang="en-GB"/>
          </a:p>
        </p:txBody>
      </p:sp>
      <p:sp>
        <p:nvSpPr>
          <p:cNvPr id="35" name="Shape 35"/>
          <p:cNvSpPr/>
          <p:nvPr/>
        </p:nvSpPr>
        <p:spPr>
          <a:xfrm>
            <a:off x="3537100" y="1990000"/>
            <a:ext cx="2418900" cy="45720"/>
          </a:xfrm>
          <a:prstGeom prst="rect">
            <a:avLst/>
          </a:prstGeom>
          <a:solidFill>
            <a:srgbClr val="FF4328"/>
          </a:solidFill>
          <a:ln>
            <a:noFill/>
          </a:ln>
        </p:spPr>
        <p:txBody>
          <a:bodyPr/>
          <a:lstStyle/>
          <a:p>
            <a:endParaRPr lang="en-GB"/>
          </a:p>
        </p:txBody>
      </p:sp>
      <p:sp>
        <p:nvSpPr>
          <p:cNvPr id="36" name="N1"/>
          <p:cNvSpPr txBox="1"/>
          <p:nvPr/>
        </p:nvSpPr>
        <p:spPr>
          <a:xfrm>
            <a:off x="3777100" y="2180000"/>
            <a:ext cx="1938900" cy="340000"/>
          </a:xfrm>
          <a:prstGeom prst="rect">
            <a:avLst/>
          </a:prstGeom>
          <a:noFill/>
        </p:spPr>
        <p:txBody>
          <a:bodyPr wrap="square" lIns="0" tIns="0" rIns="0" bIns="0" anchor="t">
            <a:normAutofit/>
          </a:bodyPr>
          <a:lstStyle/>
          <a:p>
            <a:pPr algn="l">
              <a:lnSpc>
                <a:spcPct val="105000"/>
              </a:lnSpc>
              <a:spcBef>
                <a:spcPts val="0"/>
              </a:spcBef>
            </a:pPr>
            <a:r>
              <a:rPr lang="en-GB" sz="2000" b="1">
                <a:solidFill>
                  <a:srgbClr val="FF4328"/>
                </a:solidFill>
                <a:latin typeface="+mn-lt"/>
              </a:rPr>
              <a:t>02</a:t>
            </a:r>
          </a:p>
        </p:txBody>
      </p:sp>
      <p:sp>
        <p:nvSpPr>
          <p:cNvPr id="37" name="H1"/>
          <p:cNvSpPr txBox="1"/>
          <p:nvPr/>
        </p:nvSpPr>
        <p:spPr>
          <a:xfrm>
            <a:off x="3777100" y="2600000"/>
            <a:ext cx="1938900" cy="1800000"/>
          </a:xfrm>
          <a:prstGeom prst="rect">
            <a:avLst/>
          </a:prstGeom>
          <a:noFill/>
        </p:spPr>
        <p:txBody>
          <a:bodyPr wrap="square" lIns="0" tIns="0" rIns="0" bIns="0" anchor="t">
            <a:normAutofit/>
          </a:bodyPr>
          <a:lstStyle/>
          <a:p>
            <a:pPr algn="l">
              <a:lnSpc>
                <a:spcPct val="105000"/>
              </a:lnSpc>
              <a:spcBef>
                <a:spcPts val="0"/>
              </a:spcBef>
            </a:pPr>
            <a:r>
              <a:rPr lang="en-GB" b="1">
                <a:solidFill>
                  <a:srgbClr val="191F2B"/>
                </a:solidFill>
                <a:latin typeface="+mn-lt"/>
              </a:rPr>
              <a:t>Operate within an eligible sector</a:t>
            </a:r>
          </a:p>
        </p:txBody>
      </p:sp>
      <p:sp>
        <p:nvSpPr>
          <p:cNvPr id="38" name="Shape 38"/>
          <p:cNvSpPr/>
          <p:nvPr/>
        </p:nvSpPr>
        <p:spPr>
          <a:xfrm>
            <a:off x="6236000" y="1990000"/>
            <a:ext cx="2418900" cy="2600000"/>
          </a:xfrm>
          <a:prstGeom prst="rect">
            <a:avLst/>
          </a:prstGeom>
          <a:solidFill>
            <a:srgbClr val="FFF4ED"/>
          </a:solidFill>
          <a:ln>
            <a:noFill/>
          </a:ln>
        </p:spPr>
        <p:txBody>
          <a:bodyPr/>
          <a:lstStyle/>
          <a:p>
            <a:endParaRPr lang="en-GB"/>
          </a:p>
        </p:txBody>
      </p:sp>
      <p:sp>
        <p:nvSpPr>
          <p:cNvPr id="39" name="Shape 39"/>
          <p:cNvSpPr/>
          <p:nvPr/>
        </p:nvSpPr>
        <p:spPr>
          <a:xfrm>
            <a:off x="6236000" y="1990000"/>
            <a:ext cx="2418900" cy="45720"/>
          </a:xfrm>
          <a:prstGeom prst="rect">
            <a:avLst/>
          </a:prstGeom>
          <a:solidFill>
            <a:srgbClr val="FF4328"/>
          </a:solidFill>
          <a:ln>
            <a:noFill/>
          </a:ln>
        </p:spPr>
        <p:txBody>
          <a:bodyPr/>
          <a:lstStyle/>
          <a:p>
            <a:endParaRPr lang="en-GB"/>
          </a:p>
        </p:txBody>
      </p:sp>
      <p:sp>
        <p:nvSpPr>
          <p:cNvPr id="40" name="N2"/>
          <p:cNvSpPr txBox="1"/>
          <p:nvPr/>
        </p:nvSpPr>
        <p:spPr>
          <a:xfrm>
            <a:off x="6476000" y="2180000"/>
            <a:ext cx="1938900" cy="340000"/>
          </a:xfrm>
          <a:prstGeom prst="rect">
            <a:avLst/>
          </a:prstGeom>
          <a:noFill/>
        </p:spPr>
        <p:txBody>
          <a:bodyPr wrap="square" lIns="0" tIns="0" rIns="0" bIns="0" anchor="t">
            <a:normAutofit/>
          </a:bodyPr>
          <a:lstStyle/>
          <a:p>
            <a:pPr algn="l">
              <a:lnSpc>
                <a:spcPct val="105000"/>
              </a:lnSpc>
              <a:spcBef>
                <a:spcPts val="0"/>
              </a:spcBef>
            </a:pPr>
            <a:r>
              <a:rPr lang="en-GB" sz="2000" b="1">
                <a:solidFill>
                  <a:srgbClr val="FF4328"/>
                </a:solidFill>
                <a:latin typeface="+mn-lt"/>
              </a:rPr>
              <a:t>03</a:t>
            </a:r>
          </a:p>
        </p:txBody>
      </p:sp>
      <p:sp>
        <p:nvSpPr>
          <p:cNvPr id="41" name="H2"/>
          <p:cNvSpPr txBox="1"/>
          <p:nvPr/>
        </p:nvSpPr>
        <p:spPr>
          <a:xfrm>
            <a:off x="6476000" y="2600000"/>
            <a:ext cx="1938900" cy="1800000"/>
          </a:xfrm>
          <a:prstGeom prst="rect">
            <a:avLst/>
          </a:prstGeom>
          <a:noFill/>
        </p:spPr>
        <p:txBody>
          <a:bodyPr wrap="square" lIns="0" tIns="0" rIns="0" bIns="0" anchor="t">
            <a:normAutofit/>
          </a:bodyPr>
          <a:lstStyle/>
          <a:p>
            <a:pPr algn="l">
              <a:lnSpc>
                <a:spcPct val="105000"/>
              </a:lnSpc>
              <a:spcBef>
                <a:spcPts val="0"/>
              </a:spcBef>
            </a:pPr>
            <a:r>
              <a:rPr lang="en-GB" b="1">
                <a:solidFill>
                  <a:srgbClr val="191F2B"/>
                </a:solidFill>
                <a:latin typeface="+mn-lt"/>
              </a:rPr>
              <a:t>Manufacture eligible products</a:t>
            </a:r>
          </a:p>
        </p:txBody>
      </p:sp>
      <p:sp>
        <p:nvSpPr>
          <p:cNvPr id="42" name="Shape 42"/>
          <p:cNvSpPr/>
          <p:nvPr/>
        </p:nvSpPr>
        <p:spPr>
          <a:xfrm>
            <a:off x="8934900" y="1990000"/>
            <a:ext cx="2418900" cy="2600000"/>
          </a:xfrm>
          <a:prstGeom prst="rect">
            <a:avLst/>
          </a:prstGeom>
          <a:solidFill>
            <a:srgbClr val="FFF4ED"/>
          </a:solidFill>
          <a:ln>
            <a:noFill/>
          </a:ln>
        </p:spPr>
        <p:txBody>
          <a:bodyPr/>
          <a:lstStyle/>
          <a:p>
            <a:endParaRPr lang="en-GB"/>
          </a:p>
        </p:txBody>
      </p:sp>
      <p:sp>
        <p:nvSpPr>
          <p:cNvPr id="43" name="Shape 43"/>
          <p:cNvSpPr/>
          <p:nvPr/>
        </p:nvSpPr>
        <p:spPr>
          <a:xfrm>
            <a:off x="8934900" y="1990000"/>
            <a:ext cx="2418900" cy="45720"/>
          </a:xfrm>
          <a:prstGeom prst="rect">
            <a:avLst/>
          </a:prstGeom>
          <a:solidFill>
            <a:srgbClr val="FF4328"/>
          </a:solidFill>
          <a:ln>
            <a:noFill/>
          </a:ln>
        </p:spPr>
        <p:txBody>
          <a:bodyPr/>
          <a:lstStyle/>
          <a:p>
            <a:endParaRPr lang="en-GB"/>
          </a:p>
        </p:txBody>
      </p:sp>
      <p:sp>
        <p:nvSpPr>
          <p:cNvPr id="44" name="N3"/>
          <p:cNvSpPr txBox="1"/>
          <p:nvPr/>
        </p:nvSpPr>
        <p:spPr>
          <a:xfrm>
            <a:off x="9174900" y="2180000"/>
            <a:ext cx="1938900" cy="340000"/>
          </a:xfrm>
          <a:prstGeom prst="rect">
            <a:avLst/>
          </a:prstGeom>
          <a:noFill/>
        </p:spPr>
        <p:txBody>
          <a:bodyPr wrap="square" lIns="0" tIns="0" rIns="0" bIns="0" anchor="t">
            <a:normAutofit/>
          </a:bodyPr>
          <a:lstStyle/>
          <a:p>
            <a:pPr algn="l">
              <a:lnSpc>
                <a:spcPct val="105000"/>
              </a:lnSpc>
              <a:spcBef>
                <a:spcPts val="0"/>
              </a:spcBef>
            </a:pPr>
            <a:r>
              <a:rPr lang="en-GB" sz="2000" b="1">
                <a:solidFill>
                  <a:srgbClr val="FF4328"/>
                </a:solidFill>
                <a:latin typeface="+mn-lt"/>
              </a:rPr>
              <a:t>04</a:t>
            </a:r>
          </a:p>
        </p:txBody>
      </p:sp>
      <p:sp>
        <p:nvSpPr>
          <p:cNvPr id="45" name="H3"/>
          <p:cNvSpPr txBox="1"/>
          <p:nvPr/>
        </p:nvSpPr>
        <p:spPr>
          <a:xfrm>
            <a:off x="9174900" y="2600000"/>
            <a:ext cx="1938900" cy="1800000"/>
          </a:xfrm>
          <a:prstGeom prst="rect">
            <a:avLst/>
          </a:prstGeom>
          <a:noFill/>
        </p:spPr>
        <p:txBody>
          <a:bodyPr wrap="square" lIns="0" tIns="0" rIns="0" bIns="0" anchor="t">
            <a:normAutofit/>
          </a:bodyPr>
          <a:lstStyle/>
          <a:p>
            <a:pPr algn="l">
              <a:lnSpc>
                <a:spcPct val="105000"/>
              </a:lnSpc>
              <a:spcBef>
                <a:spcPts val="0"/>
              </a:spcBef>
            </a:pPr>
            <a:r>
              <a:rPr lang="en-GB" b="1">
                <a:solidFill>
                  <a:srgbClr val="191F2B"/>
                </a:solidFill>
                <a:latin typeface="+mn-lt"/>
              </a:rPr>
              <a:t>Use at least 33 MWh a year from the grid</a:t>
            </a:r>
          </a:p>
        </p:txBody>
      </p:sp>
      <p:sp>
        <p:nvSpPr>
          <p:cNvPr id="46" name="Shape 46"/>
          <p:cNvSpPr/>
          <p:nvPr/>
        </p:nvSpPr>
        <p:spPr>
          <a:xfrm>
            <a:off x="838200" y="4820000"/>
            <a:ext cx="10515600" cy="1090236"/>
          </a:xfrm>
          <a:prstGeom prst="rect">
            <a:avLst/>
          </a:prstGeom>
          <a:solidFill>
            <a:srgbClr val="FF4328"/>
          </a:solidFill>
          <a:ln>
            <a:noFill/>
          </a:ln>
        </p:spPr>
        <p:txBody>
          <a:bodyPr/>
          <a:lstStyle/>
          <a:p>
            <a:endParaRPr lang="en-GB"/>
          </a:p>
        </p:txBody>
      </p:sp>
      <p:sp>
        <p:nvSpPr>
          <p:cNvPr id="47" name="Gate"/>
          <p:cNvSpPr txBox="1"/>
          <p:nvPr/>
        </p:nvSpPr>
        <p:spPr>
          <a:xfrm>
            <a:off x="1138200" y="4980000"/>
            <a:ext cx="9915600" cy="600000"/>
          </a:xfrm>
          <a:prstGeom prst="rect">
            <a:avLst/>
          </a:prstGeom>
          <a:noFill/>
        </p:spPr>
        <p:txBody>
          <a:bodyPr wrap="square" lIns="0" tIns="0" rIns="0" bIns="0" anchor="t">
            <a:noAutofit/>
          </a:bodyPr>
          <a:lstStyle/>
          <a:p>
            <a:pPr algn="l">
              <a:lnSpc>
                <a:spcPct val="105000"/>
              </a:lnSpc>
              <a:spcBef>
                <a:spcPts val="0"/>
              </a:spcBef>
            </a:pPr>
            <a:r>
              <a:rPr lang="en-GB" sz="1600" b="1">
                <a:solidFill>
                  <a:srgbClr val="FFFFFF"/>
                </a:solidFill>
              </a:rPr>
              <a:t>U</a:t>
            </a:r>
            <a:r>
              <a:rPr lang="en-GB" sz="1600" b="1">
                <a:solidFill>
                  <a:srgbClr val="FFFFFF"/>
                </a:solidFill>
                <a:latin typeface="+mn-lt"/>
              </a:rPr>
              <a:t>se the online eligibility checker</a:t>
            </a:r>
          </a:p>
          <a:p>
            <a:pPr>
              <a:lnSpc>
                <a:spcPct val="105000"/>
              </a:lnSpc>
              <a:spcBef>
                <a:spcPts val="200"/>
              </a:spcBef>
            </a:pPr>
            <a:r>
              <a:rPr lang="en-GB" sz="1600">
                <a:solidFill>
                  <a:schemeClr val="bg1"/>
                </a:solidFill>
              </a:rPr>
              <a:t>Before applying, use the </a:t>
            </a:r>
            <a:r>
              <a:rPr lang="en-GB" sz="1600">
                <a:solidFill>
                  <a:schemeClr val="bg1"/>
                </a:solidFill>
                <a:hlinkClick r:id="rId2">
                  <a:extLst>
                    <a:ext uri="{A12FA001-AC4F-418D-AE19-62706E023703}">
                      <ahyp:hlinkClr xmlns:ahyp="http://schemas.microsoft.com/office/drawing/2018/hyperlinkcolor" val="tx"/>
                    </a:ext>
                  </a:extLst>
                </a:hlinkClick>
              </a:rPr>
              <a:t>BICS eligibility checker on GOV.UK </a:t>
            </a:r>
            <a:r>
              <a:rPr lang="en-GB" sz="1600">
                <a:solidFill>
                  <a:schemeClr val="bg1"/>
                </a:solidFill>
              </a:rPr>
              <a:t>to confirm you are likely to meet all four criteria. Applications cannot proceed unless every criterion is met</a:t>
            </a:r>
            <a:r>
              <a:rPr lang="en-GB" sz="1600" b="0">
                <a:solidFill>
                  <a:srgbClr val="FFFFFF"/>
                </a:solidFill>
                <a:latin typeface="+mn-lt"/>
              </a:rPr>
              <a:t>.</a:t>
            </a:r>
          </a:p>
        </p:txBody>
      </p:sp>
      <p:pic>
        <p:nvPicPr>
          <p:cNvPr id="48" name="BIST Logo"/>
          <p:cNvPicPr>
            <a:picLocks noChangeAspect="1"/>
          </p:cNvPicPr>
          <p:nvPr/>
        </p:nvPicPr>
        <p:blipFill>
          <a:blip r:embed="rId3"/>
          <a:stretch>
            <a:fillRect/>
          </a:stretch>
        </p:blipFill>
        <p:spPr>
          <a:xfrm>
            <a:off x="10187895" y="0"/>
            <a:ext cx="2004105" cy="1293078"/>
          </a:xfrm>
          <a:prstGeom prst="rect">
            <a:avLst/>
          </a:prstGeom>
        </p:spPr>
      </p:pic>
    </p:spTree>
    <p:extLst>
      <p:ext uri="{BB962C8B-B14F-4D97-AF65-F5344CB8AC3E}">
        <p14:creationId xmlns:p14="http://schemas.microsoft.com/office/powerpoint/2010/main" val="35922386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4C56E-57CE-4B7D-A726-16B8428ED857}"/>
              </a:ext>
            </a:extLst>
          </p:cNvPr>
          <p:cNvSpPr>
            <a:spLocks noGrp="1"/>
          </p:cNvSpPr>
          <p:nvPr>
            <p:ph type="title"/>
          </p:nvPr>
        </p:nvSpPr>
        <p:spPr>
          <a:xfrm>
            <a:off x="838200" y="365126"/>
            <a:ext cx="10739718" cy="997510"/>
          </a:xfrm>
          <a:prstGeom prst="rect">
            <a:avLst/>
          </a:prstGeom>
        </p:spPr>
        <p:txBody>
          <a:bodyPr/>
          <a:lstStyle/>
          <a:p>
            <a:r>
              <a:rPr lang="en-US"/>
              <a:t>CRITERIA 1 AND 2 IN DETAIL</a:t>
            </a:r>
          </a:p>
        </p:txBody>
      </p:sp>
      <p:sp>
        <p:nvSpPr>
          <p:cNvPr id="20" name="Shape 20"/>
          <p:cNvSpPr/>
          <p:nvPr/>
        </p:nvSpPr>
        <p:spPr>
          <a:xfrm>
            <a:off x="838200" y="1240000"/>
            <a:ext cx="914400" cy="45720"/>
          </a:xfrm>
          <a:prstGeom prst="rect">
            <a:avLst/>
          </a:prstGeom>
          <a:solidFill>
            <a:srgbClr val="FF4328"/>
          </a:solidFill>
          <a:ln>
            <a:noFill/>
          </a:ln>
        </p:spPr>
        <p:txBody>
          <a:bodyPr/>
          <a:lstStyle/>
          <a:p>
            <a:endParaRPr lang="en-GB"/>
          </a:p>
        </p:txBody>
      </p:sp>
      <p:sp>
        <p:nvSpPr>
          <p:cNvPr id="21" name="Stand"/>
          <p:cNvSpPr txBox="1"/>
          <p:nvPr/>
        </p:nvSpPr>
        <p:spPr>
          <a:xfrm>
            <a:off x="838200" y="1390000"/>
            <a:ext cx="10515600" cy="400000"/>
          </a:xfrm>
          <a:prstGeom prst="rect">
            <a:avLst/>
          </a:prstGeom>
          <a:noFill/>
        </p:spPr>
        <p:txBody>
          <a:bodyPr wrap="square" lIns="0" tIns="0" rIns="0" bIns="0" anchor="t">
            <a:normAutofit/>
          </a:bodyPr>
          <a:lstStyle/>
          <a:p>
            <a:pPr algn="l">
              <a:lnSpc>
                <a:spcPct val="105000"/>
              </a:lnSpc>
              <a:spcBef>
                <a:spcPts val="0"/>
              </a:spcBef>
            </a:pPr>
            <a:r>
              <a:rPr lang="en-GB" sz="1600" b="0">
                <a:solidFill>
                  <a:srgbClr val="5A6472"/>
                </a:solidFill>
                <a:latin typeface="+mn-lt"/>
              </a:rPr>
              <a:t>The first two criteria are tested against your Companies House record, so accuracy of that record is critical</a:t>
            </a:r>
            <a:r>
              <a:rPr lang="en-GB" sz="1400" b="0">
                <a:solidFill>
                  <a:srgbClr val="5A6472"/>
                </a:solidFill>
                <a:latin typeface="+mn-lt"/>
              </a:rPr>
              <a:t>.</a:t>
            </a:r>
          </a:p>
        </p:txBody>
      </p:sp>
      <p:sp>
        <p:nvSpPr>
          <p:cNvPr id="30" name="CRITERION 1lbl"/>
          <p:cNvSpPr txBox="1"/>
          <p:nvPr/>
        </p:nvSpPr>
        <p:spPr>
          <a:xfrm>
            <a:off x="838200" y="1910000"/>
            <a:ext cx="5007800" cy="300000"/>
          </a:xfrm>
          <a:prstGeom prst="rect">
            <a:avLst/>
          </a:prstGeom>
          <a:noFill/>
        </p:spPr>
        <p:txBody>
          <a:bodyPr wrap="square" lIns="0" tIns="0" rIns="0" bIns="0" anchor="t">
            <a:normAutofit/>
          </a:bodyPr>
          <a:lstStyle/>
          <a:p>
            <a:pPr algn="l">
              <a:lnSpc>
                <a:spcPct val="105000"/>
              </a:lnSpc>
              <a:spcBef>
                <a:spcPts val="0"/>
              </a:spcBef>
            </a:pPr>
            <a:r>
              <a:rPr lang="en-GB" b="1">
                <a:solidFill>
                  <a:srgbClr val="FF4328"/>
                </a:solidFill>
                <a:latin typeface="+mn-lt"/>
              </a:rPr>
              <a:t>CRITERION 1</a:t>
            </a:r>
          </a:p>
        </p:txBody>
      </p:sp>
      <p:sp>
        <p:nvSpPr>
          <p:cNvPr id="31" name="CRITERION 1t"/>
          <p:cNvSpPr txBox="1"/>
          <p:nvPr/>
        </p:nvSpPr>
        <p:spPr>
          <a:xfrm>
            <a:off x="838200" y="2278522"/>
            <a:ext cx="5007800" cy="340000"/>
          </a:xfrm>
          <a:prstGeom prst="rect">
            <a:avLst/>
          </a:prstGeom>
          <a:noFill/>
        </p:spPr>
        <p:txBody>
          <a:bodyPr wrap="square" lIns="0" tIns="0" rIns="0" bIns="0" anchor="t">
            <a:normAutofit/>
          </a:bodyPr>
          <a:lstStyle/>
          <a:p>
            <a:pPr algn="l">
              <a:lnSpc>
                <a:spcPct val="105000"/>
              </a:lnSpc>
              <a:spcBef>
                <a:spcPts val="0"/>
              </a:spcBef>
            </a:pPr>
            <a:r>
              <a:rPr lang="en-GB" sz="1600" b="1">
                <a:solidFill>
                  <a:srgbClr val="191F2B"/>
                </a:solidFill>
                <a:latin typeface="+mn-lt"/>
              </a:rPr>
              <a:t>Registered on Companies House</a:t>
            </a:r>
          </a:p>
        </p:txBody>
      </p:sp>
      <p:sp>
        <p:nvSpPr>
          <p:cNvPr id="32" name="Shape 32"/>
          <p:cNvSpPr/>
          <p:nvPr/>
        </p:nvSpPr>
        <p:spPr>
          <a:xfrm>
            <a:off x="838200" y="2798522"/>
            <a:ext cx="140000" cy="140000"/>
          </a:xfrm>
          <a:prstGeom prst="rect">
            <a:avLst/>
          </a:prstGeom>
          <a:solidFill>
            <a:srgbClr val="FF4328"/>
          </a:solidFill>
          <a:ln>
            <a:noFill/>
          </a:ln>
        </p:spPr>
        <p:txBody>
          <a:bodyPr/>
          <a:lstStyle/>
          <a:p>
            <a:endParaRPr lang="en-GB" sz="1600"/>
          </a:p>
        </p:txBody>
      </p:sp>
      <p:sp>
        <p:nvSpPr>
          <p:cNvPr id="33" name="CRITERION 10"/>
          <p:cNvSpPr txBox="1"/>
          <p:nvPr/>
        </p:nvSpPr>
        <p:spPr>
          <a:xfrm>
            <a:off x="1168200" y="2758522"/>
            <a:ext cx="4677800" cy="800000"/>
          </a:xfrm>
          <a:prstGeom prst="rect">
            <a:avLst/>
          </a:prstGeom>
          <a:noFill/>
        </p:spPr>
        <p:txBody>
          <a:bodyPr wrap="square" lIns="0" tIns="0" rIns="0" bIns="0" anchor="t">
            <a:normAutofit/>
          </a:bodyPr>
          <a:lstStyle/>
          <a:p>
            <a:pPr algn="l">
              <a:lnSpc>
                <a:spcPct val="105000"/>
              </a:lnSpc>
              <a:spcBef>
                <a:spcPts val="0"/>
              </a:spcBef>
            </a:pPr>
            <a:r>
              <a:rPr lang="en-GB" sz="1600" b="1">
                <a:solidFill>
                  <a:srgbClr val="191F2B"/>
                </a:solidFill>
                <a:latin typeface="+mn-lt"/>
              </a:rPr>
              <a:t>Check the register</a:t>
            </a:r>
          </a:p>
          <a:p>
            <a:pPr algn="l">
              <a:lnSpc>
                <a:spcPct val="105000"/>
              </a:lnSpc>
              <a:spcBef>
                <a:spcPts val="250"/>
              </a:spcBef>
            </a:pPr>
            <a:r>
              <a:rPr lang="en-GB" sz="1600" b="0">
                <a:solidFill>
                  <a:srgbClr val="5A6472"/>
                </a:solidFill>
                <a:latin typeface="+mn-lt"/>
              </a:rPr>
              <a:t>Search by company name or number on the Companies House Find and Update service.</a:t>
            </a:r>
          </a:p>
        </p:txBody>
      </p:sp>
      <p:sp>
        <p:nvSpPr>
          <p:cNvPr id="34" name="Shape 34"/>
          <p:cNvSpPr/>
          <p:nvPr/>
        </p:nvSpPr>
        <p:spPr>
          <a:xfrm>
            <a:off x="838200" y="3943522"/>
            <a:ext cx="5007800" cy="12700"/>
          </a:xfrm>
          <a:prstGeom prst="rect">
            <a:avLst/>
          </a:prstGeom>
          <a:solidFill>
            <a:srgbClr val="E3E5E9"/>
          </a:solidFill>
          <a:ln>
            <a:noFill/>
          </a:ln>
        </p:spPr>
        <p:txBody>
          <a:bodyPr/>
          <a:lstStyle/>
          <a:p>
            <a:endParaRPr lang="en-GB" sz="1600"/>
          </a:p>
        </p:txBody>
      </p:sp>
      <p:sp>
        <p:nvSpPr>
          <p:cNvPr id="35" name="Shape 35"/>
          <p:cNvSpPr/>
          <p:nvPr/>
        </p:nvSpPr>
        <p:spPr>
          <a:xfrm>
            <a:off x="838200" y="4093522"/>
            <a:ext cx="140000" cy="140000"/>
          </a:xfrm>
          <a:prstGeom prst="rect">
            <a:avLst/>
          </a:prstGeom>
          <a:solidFill>
            <a:srgbClr val="FF4328"/>
          </a:solidFill>
          <a:ln>
            <a:noFill/>
          </a:ln>
        </p:spPr>
        <p:txBody>
          <a:bodyPr/>
          <a:lstStyle/>
          <a:p>
            <a:endParaRPr lang="en-GB" sz="1600"/>
          </a:p>
        </p:txBody>
      </p:sp>
      <p:sp>
        <p:nvSpPr>
          <p:cNvPr id="36" name="CRITERION 11"/>
          <p:cNvSpPr txBox="1"/>
          <p:nvPr/>
        </p:nvSpPr>
        <p:spPr>
          <a:xfrm>
            <a:off x="1168200" y="4053522"/>
            <a:ext cx="4677800" cy="800000"/>
          </a:xfrm>
          <a:prstGeom prst="rect">
            <a:avLst/>
          </a:prstGeom>
          <a:noFill/>
        </p:spPr>
        <p:txBody>
          <a:bodyPr wrap="square" lIns="0" tIns="0" rIns="0" bIns="0" anchor="t">
            <a:noAutofit/>
          </a:bodyPr>
          <a:lstStyle/>
          <a:p>
            <a:pPr algn="l">
              <a:lnSpc>
                <a:spcPct val="105000"/>
              </a:lnSpc>
              <a:spcBef>
                <a:spcPts val="0"/>
              </a:spcBef>
            </a:pPr>
            <a:r>
              <a:rPr lang="en-GB" sz="1600" b="1">
                <a:solidFill>
                  <a:srgbClr val="191F2B"/>
                </a:solidFill>
                <a:latin typeface="+mn-lt"/>
              </a:rPr>
              <a:t>If not registered or recent registrations</a:t>
            </a:r>
          </a:p>
          <a:p>
            <a:pPr algn="l">
              <a:lnSpc>
                <a:spcPct val="105000"/>
              </a:lnSpc>
              <a:spcBef>
                <a:spcPts val="250"/>
              </a:spcBef>
            </a:pPr>
            <a:r>
              <a:rPr lang="en-GB" sz="1600" b="0">
                <a:solidFill>
                  <a:srgbClr val="5A6472"/>
                </a:solidFill>
                <a:latin typeface="+mn-lt"/>
              </a:rPr>
              <a:t>You may wish to take advice on incorporating; online registration usually takes </a:t>
            </a:r>
            <a:r>
              <a:rPr lang="en-GB" sz="1600">
                <a:solidFill>
                  <a:srgbClr val="5A6472"/>
                </a:solidFill>
              </a:rPr>
              <a:t>24-48</a:t>
            </a:r>
            <a:r>
              <a:rPr lang="en-GB" sz="1600" b="0">
                <a:solidFill>
                  <a:srgbClr val="5A6472"/>
                </a:solidFill>
                <a:latin typeface="+mn-lt"/>
              </a:rPr>
              <a:t> hours; businesses registered within the previous six months may face additional scrutiny</a:t>
            </a:r>
            <a:r>
              <a:rPr lang="en-GB" sz="1600">
                <a:solidFill>
                  <a:srgbClr val="5A6472"/>
                </a:solidFill>
              </a:rPr>
              <a:t>.</a:t>
            </a:r>
            <a:endParaRPr lang="en-GB" sz="1600" b="0">
              <a:solidFill>
                <a:srgbClr val="5A6472"/>
              </a:solidFill>
              <a:latin typeface="+mn-lt"/>
              <a:cs typeface="Arial"/>
            </a:endParaRPr>
          </a:p>
        </p:txBody>
      </p:sp>
      <p:sp>
        <p:nvSpPr>
          <p:cNvPr id="41" name="CRITERION 2lbl"/>
          <p:cNvSpPr txBox="1"/>
          <p:nvPr/>
        </p:nvSpPr>
        <p:spPr>
          <a:xfrm>
            <a:off x="6346000" y="1953522"/>
            <a:ext cx="5007800" cy="300000"/>
          </a:xfrm>
          <a:prstGeom prst="rect">
            <a:avLst/>
          </a:prstGeom>
          <a:noFill/>
        </p:spPr>
        <p:txBody>
          <a:bodyPr wrap="square" lIns="0" tIns="0" rIns="0" bIns="0" anchor="t">
            <a:normAutofit/>
          </a:bodyPr>
          <a:lstStyle/>
          <a:p>
            <a:pPr algn="l">
              <a:lnSpc>
                <a:spcPct val="105000"/>
              </a:lnSpc>
              <a:spcBef>
                <a:spcPts val="0"/>
              </a:spcBef>
            </a:pPr>
            <a:r>
              <a:rPr lang="en-GB" b="1">
                <a:solidFill>
                  <a:srgbClr val="FF4328"/>
                </a:solidFill>
                <a:latin typeface="+mn-lt"/>
              </a:rPr>
              <a:t>CRITERION 2</a:t>
            </a:r>
          </a:p>
        </p:txBody>
      </p:sp>
      <p:sp>
        <p:nvSpPr>
          <p:cNvPr id="42" name="CRITERION 2t"/>
          <p:cNvSpPr txBox="1"/>
          <p:nvPr/>
        </p:nvSpPr>
        <p:spPr>
          <a:xfrm>
            <a:off x="6346000" y="2278522"/>
            <a:ext cx="5007800" cy="340000"/>
          </a:xfrm>
          <a:prstGeom prst="rect">
            <a:avLst/>
          </a:prstGeom>
          <a:noFill/>
        </p:spPr>
        <p:txBody>
          <a:bodyPr wrap="square" lIns="0" tIns="0" rIns="0" bIns="0" anchor="t">
            <a:normAutofit/>
          </a:bodyPr>
          <a:lstStyle/>
          <a:p>
            <a:pPr algn="l">
              <a:lnSpc>
                <a:spcPct val="105000"/>
              </a:lnSpc>
              <a:spcBef>
                <a:spcPts val="0"/>
              </a:spcBef>
            </a:pPr>
            <a:r>
              <a:rPr lang="en-GB" sz="1600" b="1">
                <a:solidFill>
                  <a:srgbClr val="191F2B"/>
                </a:solidFill>
                <a:latin typeface="+mn-lt"/>
              </a:rPr>
              <a:t>Operating in an eligible sector</a:t>
            </a:r>
          </a:p>
        </p:txBody>
      </p:sp>
      <p:sp>
        <p:nvSpPr>
          <p:cNvPr id="43" name="Shape 43"/>
          <p:cNvSpPr/>
          <p:nvPr/>
        </p:nvSpPr>
        <p:spPr>
          <a:xfrm>
            <a:off x="6346000" y="2798522"/>
            <a:ext cx="140000" cy="140000"/>
          </a:xfrm>
          <a:prstGeom prst="rect">
            <a:avLst/>
          </a:prstGeom>
          <a:solidFill>
            <a:srgbClr val="FF4328"/>
          </a:solidFill>
          <a:ln>
            <a:noFill/>
          </a:ln>
        </p:spPr>
        <p:txBody>
          <a:bodyPr/>
          <a:lstStyle/>
          <a:p>
            <a:endParaRPr lang="en-GB" sz="1600"/>
          </a:p>
        </p:txBody>
      </p:sp>
      <p:sp>
        <p:nvSpPr>
          <p:cNvPr id="44" name="CRITERION 20"/>
          <p:cNvSpPr txBox="1"/>
          <p:nvPr/>
        </p:nvSpPr>
        <p:spPr>
          <a:xfrm>
            <a:off x="6676000" y="2758522"/>
            <a:ext cx="4677800" cy="800000"/>
          </a:xfrm>
          <a:prstGeom prst="rect">
            <a:avLst/>
          </a:prstGeom>
          <a:noFill/>
        </p:spPr>
        <p:txBody>
          <a:bodyPr wrap="square" lIns="0" tIns="0" rIns="0" bIns="0" anchor="t">
            <a:noAutofit/>
          </a:bodyPr>
          <a:lstStyle/>
          <a:p>
            <a:pPr algn="l">
              <a:lnSpc>
                <a:spcPct val="105000"/>
              </a:lnSpc>
              <a:spcBef>
                <a:spcPts val="0"/>
              </a:spcBef>
            </a:pPr>
            <a:r>
              <a:rPr lang="en-GB" sz="1600" b="1">
                <a:solidFill>
                  <a:srgbClr val="191F2B"/>
                </a:solidFill>
                <a:latin typeface="+mn-lt"/>
              </a:rPr>
              <a:t>Eligible sectors are defined by SIC codes</a:t>
            </a:r>
          </a:p>
          <a:p>
            <a:pPr algn="l">
              <a:lnSpc>
                <a:spcPct val="105000"/>
              </a:lnSpc>
              <a:spcBef>
                <a:spcPts val="250"/>
              </a:spcBef>
            </a:pPr>
            <a:r>
              <a:rPr lang="en-GB" sz="1600" b="0">
                <a:solidFill>
                  <a:srgbClr val="5A6472"/>
                </a:solidFill>
                <a:latin typeface="+mn-lt"/>
              </a:rPr>
              <a:t>4-digit SIC 2007 codes passing an intensity test: 0.9% frontier, 2.7% foundational. Listed on </a:t>
            </a:r>
            <a:r>
              <a:rPr lang="en-GB" sz="1600" b="0">
                <a:solidFill>
                  <a:srgbClr val="5A6472"/>
                </a:solidFill>
                <a:latin typeface="+mn-lt"/>
                <a:hlinkClick r:id="rId2"/>
              </a:rPr>
              <a:t>GOV.UK</a:t>
            </a:r>
            <a:r>
              <a:rPr lang="en-GB" sz="1600" b="0">
                <a:solidFill>
                  <a:srgbClr val="5A6472"/>
                </a:solidFill>
                <a:latin typeface="+mn-lt"/>
              </a:rPr>
              <a:t>.</a:t>
            </a:r>
          </a:p>
        </p:txBody>
      </p:sp>
      <p:sp>
        <p:nvSpPr>
          <p:cNvPr id="45" name="Shape 45"/>
          <p:cNvSpPr/>
          <p:nvPr/>
        </p:nvSpPr>
        <p:spPr>
          <a:xfrm>
            <a:off x="6346000" y="3943522"/>
            <a:ext cx="5007800" cy="12700"/>
          </a:xfrm>
          <a:prstGeom prst="rect">
            <a:avLst/>
          </a:prstGeom>
          <a:solidFill>
            <a:srgbClr val="E3E5E9"/>
          </a:solidFill>
          <a:ln>
            <a:noFill/>
          </a:ln>
        </p:spPr>
        <p:txBody>
          <a:bodyPr/>
          <a:lstStyle/>
          <a:p>
            <a:endParaRPr lang="en-GB" sz="1600"/>
          </a:p>
        </p:txBody>
      </p:sp>
      <p:sp>
        <p:nvSpPr>
          <p:cNvPr id="46" name="Shape 46"/>
          <p:cNvSpPr/>
          <p:nvPr/>
        </p:nvSpPr>
        <p:spPr>
          <a:xfrm>
            <a:off x="6346000" y="4093522"/>
            <a:ext cx="140000" cy="140000"/>
          </a:xfrm>
          <a:prstGeom prst="rect">
            <a:avLst/>
          </a:prstGeom>
          <a:solidFill>
            <a:srgbClr val="FF4328"/>
          </a:solidFill>
          <a:ln>
            <a:noFill/>
          </a:ln>
        </p:spPr>
        <p:txBody>
          <a:bodyPr/>
          <a:lstStyle/>
          <a:p>
            <a:endParaRPr lang="en-GB" sz="1600"/>
          </a:p>
        </p:txBody>
      </p:sp>
      <p:sp>
        <p:nvSpPr>
          <p:cNvPr id="47" name="CRITERION 21"/>
          <p:cNvSpPr txBox="1"/>
          <p:nvPr/>
        </p:nvSpPr>
        <p:spPr>
          <a:xfrm>
            <a:off x="6676000" y="4053522"/>
            <a:ext cx="4677800" cy="800000"/>
          </a:xfrm>
          <a:prstGeom prst="rect">
            <a:avLst/>
          </a:prstGeom>
          <a:noFill/>
        </p:spPr>
        <p:txBody>
          <a:bodyPr wrap="square" lIns="0" tIns="0" rIns="0" bIns="0" anchor="t">
            <a:noAutofit/>
          </a:bodyPr>
          <a:lstStyle/>
          <a:p>
            <a:pPr algn="l">
              <a:lnSpc>
                <a:spcPct val="105000"/>
              </a:lnSpc>
              <a:spcBef>
                <a:spcPts val="0"/>
              </a:spcBef>
            </a:pPr>
            <a:r>
              <a:rPr lang="en-GB" sz="1600" b="1">
                <a:solidFill>
                  <a:srgbClr val="191F2B"/>
                </a:solidFill>
                <a:latin typeface="+mn-lt"/>
              </a:rPr>
              <a:t>SIC codes must be </a:t>
            </a:r>
            <a:r>
              <a:rPr lang="en-GB" sz="1600" b="1">
                <a:solidFill>
                  <a:srgbClr val="191F2B"/>
                </a:solidFill>
              </a:rPr>
              <a:t>recorded</a:t>
            </a:r>
            <a:r>
              <a:rPr lang="en-GB" sz="1600" b="1">
                <a:solidFill>
                  <a:srgbClr val="191F2B"/>
                </a:solidFill>
                <a:latin typeface="+mn-lt"/>
              </a:rPr>
              <a:t> on Companies House</a:t>
            </a:r>
          </a:p>
          <a:p>
            <a:pPr>
              <a:lnSpc>
                <a:spcPct val="105000"/>
              </a:lnSpc>
              <a:spcBef>
                <a:spcPts val="250"/>
              </a:spcBef>
            </a:pPr>
            <a:r>
              <a:rPr lang="en-GB" sz="1600" b="0">
                <a:solidFill>
                  <a:srgbClr val="5A6472"/>
                </a:solidFill>
                <a:latin typeface="+mn-lt"/>
              </a:rPr>
              <a:t>Up to four SIC codes can be</a:t>
            </a:r>
            <a:r>
              <a:rPr lang="en-GB" sz="1600">
                <a:solidFill>
                  <a:srgbClr val="5A6472"/>
                </a:solidFill>
              </a:rPr>
              <a:t> recorded</a:t>
            </a:r>
            <a:r>
              <a:rPr lang="en-GB" sz="1600" b="0">
                <a:solidFill>
                  <a:srgbClr val="5A6472"/>
                </a:solidFill>
                <a:latin typeface="+mn-lt"/>
              </a:rPr>
              <a:t>; only one needs to be </a:t>
            </a:r>
            <a:r>
              <a:rPr lang="en-GB" sz="1600">
                <a:solidFill>
                  <a:srgbClr val="5A6472"/>
                </a:solidFill>
              </a:rPr>
              <a:t>eligible</a:t>
            </a:r>
            <a:r>
              <a:rPr lang="en-GB" sz="1600" b="0">
                <a:solidFill>
                  <a:srgbClr val="5A6472"/>
                </a:solidFill>
                <a:latin typeface="+mn-lt"/>
              </a:rPr>
              <a:t>.</a:t>
            </a:r>
            <a:endParaRPr lang="en-GB" sz="1600" b="0">
              <a:solidFill>
                <a:srgbClr val="5A6472"/>
              </a:solidFill>
              <a:latin typeface="+mn-lt"/>
              <a:cs typeface="Arial"/>
            </a:endParaRPr>
          </a:p>
        </p:txBody>
      </p:sp>
      <p:sp>
        <p:nvSpPr>
          <p:cNvPr id="52" name="Shape 52"/>
          <p:cNvSpPr/>
          <p:nvPr/>
        </p:nvSpPr>
        <p:spPr>
          <a:xfrm>
            <a:off x="838200" y="5684951"/>
            <a:ext cx="10515600" cy="720000"/>
          </a:xfrm>
          <a:prstGeom prst="rect">
            <a:avLst/>
          </a:prstGeom>
          <a:solidFill>
            <a:srgbClr val="FFF4ED"/>
          </a:solidFill>
          <a:ln>
            <a:noFill/>
          </a:ln>
        </p:spPr>
        <p:txBody>
          <a:bodyPr/>
          <a:lstStyle/>
          <a:p>
            <a:endParaRPr lang="en-GB"/>
          </a:p>
        </p:txBody>
      </p:sp>
      <p:sp>
        <p:nvSpPr>
          <p:cNvPr id="53" name="Shape 53"/>
          <p:cNvSpPr/>
          <p:nvPr/>
        </p:nvSpPr>
        <p:spPr>
          <a:xfrm>
            <a:off x="838200" y="5684951"/>
            <a:ext cx="68580" cy="720000"/>
          </a:xfrm>
          <a:prstGeom prst="rect">
            <a:avLst/>
          </a:prstGeom>
          <a:solidFill>
            <a:srgbClr val="FF4328"/>
          </a:solidFill>
          <a:ln>
            <a:noFill/>
          </a:ln>
        </p:spPr>
        <p:txBody>
          <a:bodyPr/>
          <a:lstStyle/>
          <a:p>
            <a:endParaRPr lang="en-GB"/>
          </a:p>
        </p:txBody>
      </p:sp>
      <p:sp>
        <p:nvSpPr>
          <p:cNvPr id="54" name="Note"/>
          <p:cNvSpPr txBox="1"/>
          <p:nvPr/>
        </p:nvSpPr>
        <p:spPr>
          <a:xfrm>
            <a:off x="1078200" y="5804951"/>
            <a:ext cx="10035600" cy="520000"/>
          </a:xfrm>
          <a:prstGeom prst="rect">
            <a:avLst/>
          </a:prstGeom>
          <a:noFill/>
        </p:spPr>
        <p:txBody>
          <a:bodyPr wrap="square" lIns="0" tIns="0" rIns="0" bIns="0" anchor="t">
            <a:normAutofit/>
          </a:bodyPr>
          <a:lstStyle/>
          <a:p>
            <a:pPr algn="l">
              <a:lnSpc>
                <a:spcPct val="105000"/>
              </a:lnSpc>
              <a:spcBef>
                <a:spcPts val="0"/>
              </a:spcBef>
            </a:pPr>
            <a:r>
              <a:rPr lang="en-GB" sz="1600" b="0">
                <a:solidFill>
                  <a:srgbClr val="191F2B"/>
                </a:solidFill>
                <a:latin typeface="+mn-lt"/>
              </a:rPr>
              <a:t>Overseas and other company types not required to file a SIC code must supply the closest matching code and explain how activities align.</a:t>
            </a:r>
          </a:p>
        </p:txBody>
      </p:sp>
      <p:pic>
        <p:nvPicPr>
          <p:cNvPr id="55" name="BIST Logo"/>
          <p:cNvPicPr>
            <a:picLocks noChangeAspect="1"/>
          </p:cNvPicPr>
          <p:nvPr/>
        </p:nvPicPr>
        <p:blipFill>
          <a:blip r:embed="rId3"/>
          <a:stretch>
            <a:fillRect/>
          </a:stretch>
        </p:blipFill>
        <p:spPr>
          <a:xfrm>
            <a:off x="10187895" y="0"/>
            <a:ext cx="2004105" cy="1293078"/>
          </a:xfrm>
          <a:prstGeom prst="rect">
            <a:avLst/>
          </a:prstGeom>
        </p:spPr>
      </p:pic>
    </p:spTree>
    <p:extLst>
      <p:ext uri="{BB962C8B-B14F-4D97-AF65-F5344CB8AC3E}">
        <p14:creationId xmlns:p14="http://schemas.microsoft.com/office/powerpoint/2010/main" val="11259118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E3F1C-6D0F-4469-9A38-D210EDA909ED}"/>
              </a:ext>
            </a:extLst>
          </p:cNvPr>
          <p:cNvSpPr>
            <a:spLocks noGrp="1"/>
          </p:cNvSpPr>
          <p:nvPr>
            <p:ph type="title"/>
          </p:nvPr>
        </p:nvSpPr>
        <p:spPr>
          <a:xfrm>
            <a:off x="838200" y="365126"/>
            <a:ext cx="10739718" cy="997510"/>
          </a:xfrm>
          <a:prstGeom prst="rect">
            <a:avLst/>
          </a:prstGeom>
        </p:spPr>
        <p:txBody>
          <a:bodyPr/>
          <a:lstStyle/>
          <a:p>
            <a:r>
              <a:rPr lang="en-US"/>
              <a:t>CRITERIA 3 AND 4, AND OTHER SCHEMES</a:t>
            </a:r>
          </a:p>
        </p:txBody>
      </p:sp>
      <p:sp>
        <p:nvSpPr>
          <p:cNvPr id="20" name="Shape 20"/>
          <p:cNvSpPr/>
          <p:nvPr/>
        </p:nvSpPr>
        <p:spPr>
          <a:xfrm>
            <a:off x="838200" y="1240000"/>
            <a:ext cx="914400" cy="45720"/>
          </a:xfrm>
          <a:prstGeom prst="rect">
            <a:avLst/>
          </a:prstGeom>
          <a:solidFill>
            <a:srgbClr val="FF4328"/>
          </a:solidFill>
          <a:ln>
            <a:noFill/>
          </a:ln>
        </p:spPr>
        <p:txBody>
          <a:bodyPr/>
          <a:lstStyle/>
          <a:p>
            <a:endParaRPr lang="en-GB"/>
          </a:p>
        </p:txBody>
      </p:sp>
      <p:sp>
        <p:nvSpPr>
          <p:cNvPr id="21" name="Stand"/>
          <p:cNvSpPr txBox="1"/>
          <p:nvPr/>
        </p:nvSpPr>
        <p:spPr>
          <a:xfrm>
            <a:off x="838200" y="1390000"/>
            <a:ext cx="10515600" cy="400000"/>
          </a:xfrm>
          <a:prstGeom prst="rect">
            <a:avLst/>
          </a:prstGeom>
          <a:noFill/>
        </p:spPr>
        <p:txBody>
          <a:bodyPr wrap="square" lIns="0" tIns="0" rIns="0" bIns="0" anchor="t">
            <a:normAutofit/>
          </a:bodyPr>
          <a:lstStyle/>
          <a:p>
            <a:pPr algn="l">
              <a:lnSpc>
                <a:spcPct val="105000"/>
              </a:lnSpc>
              <a:spcBef>
                <a:spcPts val="0"/>
              </a:spcBef>
            </a:pPr>
            <a:r>
              <a:rPr lang="en-GB" sz="1600" b="0">
                <a:solidFill>
                  <a:srgbClr val="5A6472"/>
                </a:solidFill>
                <a:latin typeface="+mn-lt"/>
              </a:rPr>
              <a:t>The final two criteria test what you make and how much grid electricity the site uses</a:t>
            </a:r>
            <a:r>
              <a:rPr lang="en-GB" sz="1400" b="0">
                <a:solidFill>
                  <a:srgbClr val="5A6472"/>
                </a:solidFill>
                <a:latin typeface="+mn-lt"/>
              </a:rPr>
              <a:t>.</a:t>
            </a:r>
          </a:p>
        </p:txBody>
      </p:sp>
      <p:sp>
        <p:nvSpPr>
          <p:cNvPr id="30" name="CRITERION 3lbl"/>
          <p:cNvSpPr txBox="1"/>
          <p:nvPr/>
        </p:nvSpPr>
        <p:spPr>
          <a:xfrm>
            <a:off x="918200" y="1977067"/>
            <a:ext cx="5007800" cy="300000"/>
          </a:xfrm>
          <a:prstGeom prst="rect">
            <a:avLst/>
          </a:prstGeom>
          <a:noFill/>
        </p:spPr>
        <p:txBody>
          <a:bodyPr wrap="square" lIns="0" tIns="0" rIns="0" bIns="0" anchor="t">
            <a:normAutofit/>
          </a:bodyPr>
          <a:lstStyle/>
          <a:p>
            <a:pPr algn="l">
              <a:lnSpc>
                <a:spcPct val="105000"/>
              </a:lnSpc>
              <a:spcBef>
                <a:spcPts val="0"/>
              </a:spcBef>
            </a:pPr>
            <a:r>
              <a:rPr lang="en-GB" sz="2000" b="1">
                <a:solidFill>
                  <a:srgbClr val="FF4328"/>
                </a:solidFill>
                <a:latin typeface="+mn-lt"/>
              </a:rPr>
              <a:t>CRITERION 3</a:t>
            </a:r>
          </a:p>
        </p:txBody>
      </p:sp>
      <p:sp>
        <p:nvSpPr>
          <p:cNvPr id="31" name="CRITERION 3t"/>
          <p:cNvSpPr txBox="1"/>
          <p:nvPr/>
        </p:nvSpPr>
        <p:spPr>
          <a:xfrm>
            <a:off x="918200" y="2299004"/>
            <a:ext cx="5007800" cy="340000"/>
          </a:xfrm>
          <a:prstGeom prst="rect">
            <a:avLst/>
          </a:prstGeom>
          <a:noFill/>
        </p:spPr>
        <p:txBody>
          <a:bodyPr wrap="square" lIns="0" tIns="0" rIns="0" bIns="0" anchor="t">
            <a:normAutofit/>
          </a:bodyPr>
          <a:lstStyle/>
          <a:p>
            <a:pPr algn="l">
              <a:lnSpc>
                <a:spcPct val="105000"/>
              </a:lnSpc>
              <a:spcBef>
                <a:spcPts val="0"/>
              </a:spcBef>
            </a:pPr>
            <a:r>
              <a:rPr lang="en-GB" sz="1600" b="1">
                <a:solidFill>
                  <a:srgbClr val="191F2B"/>
                </a:solidFill>
                <a:latin typeface="+mn-lt"/>
              </a:rPr>
              <a:t>Manufacturing eligible products</a:t>
            </a:r>
          </a:p>
        </p:txBody>
      </p:sp>
      <p:sp>
        <p:nvSpPr>
          <p:cNvPr id="32" name="Shape 32"/>
          <p:cNvSpPr/>
          <p:nvPr/>
        </p:nvSpPr>
        <p:spPr>
          <a:xfrm>
            <a:off x="918200" y="2819004"/>
            <a:ext cx="140000" cy="140000"/>
          </a:xfrm>
          <a:prstGeom prst="rect">
            <a:avLst/>
          </a:prstGeom>
          <a:solidFill>
            <a:srgbClr val="FF4328"/>
          </a:solidFill>
          <a:ln>
            <a:noFill/>
          </a:ln>
        </p:spPr>
        <p:txBody>
          <a:bodyPr/>
          <a:lstStyle/>
          <a:p>
            <a:endParaRPr lang="en-GB" sz="2000"/>
          </a:p>
        </p:txBody>
      </p:sp>
      <p:sp>
        <p:nvSpPr>
          <p:cNvPr id="33" name="CRITERION 30"/>
          <p:cNvSpPr txBox="1"/>
          <p:nvPr/>
        </p:nvSpPr>
        <p:spPr>
          <a:xfrm>
            <a:off x="1248200" y="2779004"/>
            <a:ext cx="4677800" cy="800000"/>
          </a:xfrm>
          <a:prstGeom prst="rect">
            <a:avLst/>
          </a:prstGeom>
          <a:noFill/>
        </p:spPr>
        <p:txBody>
          <a:bodyPr wrap="square" lIns="0" tIns="0" rIns="0" bIns="0" anchor="t">
            <a:noAutofit/>
          </a:bodyPr>
          <a:lstStyle/>
          <a:p>
            <a:pPr algn="l">
              <a:lnSpc>
                <a:spcPct val="105000"/>
              </a:lnSpc>
              <a:spcBef>
                <a:spcPts val="0"/>
              </a:spcBef>
            </a:pPr>
            <a:r>
              <a:rPr lang="en-GB" sz="1600" b="1">
                <a:solidFill>
                  <a:srgbClr val="191F2B"/>
                </a:solidFill>
                <a:latin typeface="+mn-lt"/>
              </a:rPr>
              <a:t>Defined by HS codes</a:t>
            </a:r>
          </a:p>
          <a:p>
            <a:pPr>
              <a:lnSpc>
                <a:spcPct val="105000"/>
              </a:lnSpc>
              <a:spcBef>
                <a:spcPts val="250"/>
              </a:spcBef>
            </a:pPr>
            <a:r>
              <a:rPr lang="en-GB" sz="1600" b="0">
                <a:solidFill>
                  <a:srgbClr val="5A6472"/>
                </a:solidFill>
                <a:latin typeface="+mn-lt"/>
              </a:rPr>
              <a:t>Set by 6-digit Harmonised System codes; </a:t>
            </a:r>
            <a:r>
              <a:rPr lang="en-GB" sz="1600" b="1">
                <a:solidFill>
                  <a:srgbClr val="5A6472"/>
                </a:solidFill>
                <a:latin typeface="+mn-lt"/>
              </a:rPr>
              <a:t>no need to import or export</a:t>
            </a:r>
            <a:r>
              <a:rPr lang="en-GB" sz="1600" b="0">
                <a:solidFill>
                  <a:srgbClr val="5A6472"/>
                </a:solidFill>
                <a:latin typeface="+mn-lt"/>
              </a:rPr>
              <a:t>.</a:t>
            </a:r>
            <a:r>
              <a:rPr lang="en-GB" sz="1600">
                <a:solidFill>
                  <a:srgbClr val="5A6472"/>
                </a:solidFill>
              </a:rPr>
              <a:t> Eligible codes are listed on </a:t>
            </a:r>
            <a:r>
              <a:rPr lang="en-GB" sz="1600">
                <a:solidFill>
                  <a:srgbClr val="5A6472"/>
                </a:solidFill>
                <a:hlinkClick r:id="rId2"/>
              </a:rPr>
              <a:t>GOV.UK</a:t>
            </a:r>
            <a:r>
              <a:rPr lang="en-GB" sz="1600">
                <a:solidFill>
                  <a:srgbClr val="5A6472"/>
                </a:solidFill>
              </a:rPr>
              <a:t>.</a:t>
            </a:r>
            <a:endParaRPr lang="en-GB" sz="1600" b="0">
              <a:solidFill>
                <a:srgbClr val="5A6472"/>
              </a:solidFill>
              <a:latin typeface="+mn-lt"/>
            </a:endParaRPr>
          </a:p>
        </p:txBody>
      </p:sp>
      <p:sp>
        <p:nvSpPr>
          <p:cNvPr id="34" name="Shape 34"/>
          <p:cNvSpPr/>
          <p:nvPr/>
        </p:nvSpPr>
        <p:spPr>
          <a:xfrm>
            <a:off x="838200" y="3898374"/>
            <a:ext cx="5007800" cy="12700"/>
          </a:xfrm>
          <a:prstGeom prst="rect">
            <a:avLst/>
          </a:prstGeom>
          <a:solidFill>
            <a:srgbClr val="E3E5E9"/>
          </a:solidFill>
          <a:ln>
            <a:noFill/>
          </a:ln>
        </p:spPr>
        <p:txBody>
          <a:bodyPr/>
          <a:lstStyle/>
          <a:p>
            <a:endParaRPr lang="en-GB" sz="2000"/>
          </a:p>
        </p:txBody>
      </p:sp>
      <p:sp>
        <p:nvSpPr>
          <p:cNvPr id="35" name="Shape 35"/>
          <p:cNvSpPr/>
          <p:nvPr/>
        </p:nvSpPr>
        <p:spPr>
          <a:xfrm>
            <a:off x="838200" y="4048374"/>
            <a:ext cx="140000" cy="140000"/>
          </a:xfrm>
          <a:prstGeom prst="rect">
            <a:avLst/>
          </a:prstGeom>
          <a:solidFill>
            <a:srgbClr val="FF4328"/>
          </a:solidFill>
          <a:ln>
            <a:noFill/>
          </a:ln>
        </p:spPr>
        <p:txBody>
          <a:bodyPr/>
          <a:lstStyle/>
          <a:p>
            <a:endParaRPr lang="en-GB" sz="2000"/>
          </a:p>
        </p:txBody>
      </p:sp>
      <p:sp>
        <p:nvSpPr>
          <p:cNvPr id="39" name="CRITERION 32"/>
          <p:cNvSpPr txBox="1"/>
          <p:nvPr/>
        </p:nvSpPr>
        <p:spPr>
          <a:xfrm>
            <a:off x="1158200" y="4004724"/>
            <a:ext cx="4677800" cy="800000"/>
          </a:xfrm>
          <a:prstGeom prst="rect">
            <a:avLst/>
          </a:prstGeom>
          <a:noFill/>
        </p:spPr>
        <p:txBody>
          <a:bodyPr wrap="square" lIns="0" tIns="0" rIns="0" bIns="0" anchor="t">
            <a:noAutofit/>
          </a:bodyPr>
          <a:lstStyle/>
          <a:p>
            <a:pPr algn="l">
              <a:lnSpc>
                <a:spcPct val="105000"/>
              </a:lnSpc>
              <a:spcBef>
                <a:spcPts val="0"/>
              </a:spcBef>
            </a:pPr>
            <a:r>
              <a:rPr lang="en-GB" sz="1600" b="1">
                <a:solidFill>
                  <a:srgbClr val="191F2B"/>
                </a:solidFill>
                <a:latin typeface="+mn-lt"/>
              </a:rPr>
              <a:t>Evidence required</a:t>
            </a:r>
          </a:p>
          <a:p>
            <a:pPr algn="l">
              <a:lnSpc>
                <a:spcPct val="105000"/>
              </a:lnSpc>
              <a:spcBef>
                <a:spcPts val="250"/>
              </a:spcBef>
            </a:pPr>
            <a:r>
              <a:rPr lang="en-GB" sz="1600" b="0">
                <a:solidFill>
                  <a:srgbClr val="5A6472"/>
                </a:solidFill>
                <a:latin typeface="+mn-lt"/>
              </a:rPr>
              <a:t>Confirm all products made at the site and provide six consecutive months of evidence from the last 12 months.</a:t>
            </a:r>
          </a:p>
        </p:txBody>
      </p:sp>
      <p:sp>
        <p:nvSpPr>
          <p:cNvPr id="41" name="CRITERION 4lbl"/>
          <p:cNvSpPr txBox="1"/>
          <p:nvPr/>
        </p:nvSpPr>
        <p:spPr>
          <a:xfrm>
            <a:off x="6496000" y="1975145"/>
            <a:ext cx="5007800" cy="300000"/>
          </a:xfrm>
          <a:prstGeom prst="rect">
            <a:avLst/>
          </a:prstGeom>
          <a:noFill/>
        </p:spPr>
        <p:txBody>
          <a:bodyPr wrap="square" lIns="0" tIns="0" rIns="0" bIns="0" anchor="t">
            <a:normAutofit/>
          </a:bodyPr>
          <a:lstStyle/>
          <a:p>
            <a:pPr algn="l">
              <a:lnSpc>
                <a:spcPct val="105000"/>
              </a:lnSpc>
              <a:spcBef>
                <a:spcPts val="0"/>
              </a:spcBef>
            </a:pPr>
            <a:r>
              <a:rPr lang="en-GB" sz="2000" b="1">
                <a:solidFill>
                  <a:srgbClr val="FF4328"/>
                </a:solidFill>
                <a:latin typeface="+mn-lt"/>
              </a:rPr>
              <a:t>CRITERION 4</a:t>
            </a:r>
          </a:p>
        </p:txBody>
      </p:sp>
      <p:sp>
        <p:nvSpPr>
          <p:cNvPr id="42" name="CRITERION 4t"/>
          <p:cNvSpPr txBox="1"/>
          <p:nvPr/>
        </p:nvSpPr>
        <p:spPr>
          <a:xfrm>
            <a:off x="6426000" y="2299004"/>
            <a:ext cx="5007800" cy="340000"/>
          </a:xfrm>
          <a:prstGeom prst="rect">
            <a:avLst/>
          </a:prstGeom>
          <a:noFill/>
        </p:spPr>
        <p:txBody>
          <a:bodyPr wrap="square" lIns="0" tIns="0" rIns="0" bIns="0" anchor="t">
            <a:normAutofit/>
          </a:bodyPr>
          <a:lstStyle/>
          <a:p>
            <a:pPr algn="l">
              <a:lnSpc>
                <a:spcPct val="105000"/>
              </a:lnSpc>
              <a:spcBef>
                <a:spcPts val="0"/>
              </a:spcBef>
            </a:pPr>
            <a:r>
              <a:rPr lang="en-GB" sz="1600" b="1">
                <a:solidFill>
                  <a:srgbClr val="191F2B"/>
                </a:solidFill>
                <a:latin typeface="+mn-lt"/>
              </a:rPr>
              <a:t>Annual grid electricity consumption</a:t>
            </a:r>
          </a:p>
        </p:txBody>
      </p:sp>
      <p:sp>
        <p:nvSpPr>
          <p:cNvPr id="43" name="Shape 43"/>
          <p:cNvSpPr/>
          <p:nvPr/>
        </p:nvSpPr>
        <p:spPr>
          <a:xfrm>
            <a:off x="6426000" y="2819004"/>
            <a:ext cx="140000" cy="140000"/>
          </a:xfrm>
          <a:prstGeom prst="rect">
            <a:avLst/>
          </a:prstGeom>
          <a:solidFill>
            <a:srgbClr val="FF4328"/>
          </a:solidFill>
          <a:ln>
            <a:noFill/>
          </a:ln>
        </p:spPr>
        <p:txBody>
          <a:bodyPr/>
          <a:lstStyle/>
          <a:p>
            <a:endParaRPr lang="en-GB" sz="2000"/>
          </a:p>
        </p:txBody>
      </p:sp>
      <p:sp>
        <p:nvSpPr>
          <p:cNvPr id="44" name="CRITERION 40"/>
          <p:cNvSpPr txBox="1"/>
          <p:nvPr/>
        </p:nvSpPr>
        <p:spPr>
          <a:xfrm>
            <a:off x="6756000" y="2779004"/>
            <a:ext cx="4677800" cy="800000"/>
          </a:xfrm>
          <a:prstGeom prst="rect">
            <a:avLst/>
          </a:prstGeom>
          <a:noFill/>
        </p:spPr>
        <p:txBody>
          <a:bodyPr wrap="square" lIns="0" tIns="0" rIns="0" bIns="0" anchor="t">
            <a:normAutofit/>
          </a:bodyPr>
          <a:lstStyle/>
          <a:p>
            <a:pPr algn="l">
              <a:lnSpc>
                <a:spcPct val="105000"/>
              </a:lnSpc>
              <a:spcBef>
                <a:spcPts val="0"/>
              </a:spcBef>
            </a:pPr>
            <a:r>
              <a:rPr lang="en-GB" sz="1600" b="1">
                <a:solidFill>
                  <a:srgbClr val="191F2B"/>
                </a:solidFill>
                <a:latin typeface="+mn-lt"/>
              </a:rPr>
              <a:t>At least 33 MWh a year</a:t>
            </a:r>
          </a:p>
          <a:p>
            <a:pPr algn="l">
              <a:lnSpc>
                <a:spcPct val="105000"/>
              </a:lnSpc>
              <a:spcBef>
                <a:spcPts val="250"/>
              </a:spcBef>
            </a:pPr>
            <a:r>
              <a:rPr lang="en-GB" sz="1600" b="0">
                <a:solidFill>
                  <a:srgbClr val="5A6472"/>
                </a:solidFill>
                <a:latin typeface="+mn-lt"/>
              </a:rPr>
              <a:t>Each manufacturing site must use at least 33 MWh of grid-supplied electricity a year to qualify.</a:t>
            </a:r>
          </a:p>
        </p:txBody>
      </p:sp>
      <p:sp>
        <p:nvSpPr>
          <p:cNvPr id="45" name="Shape 45"/>
          <p:cNvSpPr/>
          <p:nvPr/>
        </p:nvSpPr>
        <p:spPr>
          <a:xfrm>
            <a:off x="6346000" y="3898374"/>
            <a:ext cx="5007800" cy="12700"/>
          </a:xfrm>
          <a:prstGeom prst="rect">
            <a:avLst/>
          </a:prstGeom>
          <a:solidFill>
            <a:srgbClr val="E3E5E9"/>
          </a:solidFill>
          <a:ln>
            <a:noFill/>
          </a:ln>
        </p:spPr>
        <p:txBody>
          <a:bodyPr/>
          <a:lstStyle/>
          <a:p>
            <a:endParaRPr lang="en-GB" sz="2000"/>
          </a:p>
        </p:txBody>
      </p:sp>
      <p:sp>
        <p:nvSpPr>
          <p:cNvPr id="46" name="Shape 46"/>
          <p:cNvSpPr/>
          <p:nvPr/>
        </p:nvSpPr>
        <p:spPr>
          <a:xfrm>
            <a:off x="6346000" y="4048374"/>
            <a:ext cx="140000" cy="140000"/>
          </a:xfrm>
          <a:prstGeom prst="rect">
            <a:avLst/>
          </a:prstGeom>
          <a:solidFill>
            <a:srgbClr val="FF4328"/>
          </a:solidFill>
          <a:ln>
            <a:noFill/>
          </a:ln>
        </p:spPr>
        <p:txBody>
          <a:bodyPr/>
          <a:lstStyle/>
          <a:p>
            <a:endParaRPr lang="en-GB" sz="2000"/>
          </a:p>
        </p:txBody>
      </p:sp>
      <p:sp>
        <p:nvSpPr>
          <p:cNvPr id="47" name="CRITERION 41"/>
          <p:cNvSpPr txBox="1"/>
          <p:nvPr/>
        </p:nvSpPr>
        <p:spPr>
          <a:xfrm>
            <a:off x="6676000" y="4008374"/>
            <a:ext cx="4677800" cy="800000"/>
          </a:xfrm>
          <a:prstGeom prst="rect">
            <a:avLst/>
          </a:prstGeom>
          <a:noFill/>
        </p:spPr>
        <p:txBody>
          <a:bodyPr wrap="square" lIns="0" tIns="0" rIns="0" bIns="0" anchor="t">
            <a:normAutofit/>
          </a:bodyPr>
          <a:lstStyle/>
          <a:p>
            <a:pPr algn="l">
              <a:lnSpc>
                <a:spcPct val="105000"/>
              </a:lnSpc>
              <a:spcBef>
                <a:spcPts val="0"/>
              </a:spcBef>
            </a:pPr>
            <a:r>
              <a:rPr lang="en-GB" sz="1600" b="1">
                <a:solidFill>
                  <a:srgbClr val="191F2B"/>
                </a:solidFill>
                <a:latin typeface="+mn-lt"/>
              </a:rPr>
              <a:t>Evidenced over six months</a:t>
            </a:r>
          </a:p>
          <a:p>
            <a:pPr algn="l">
              <a:lnSpc>
                <a:spcPct val="105000"/>
              </a:lnSpc>
              <a:spcBef>
                <a:spcPts val="250"/>
              </a:spcBef>
            </a:pPr>
            <a:r>
              <a:rPr lang="en-GB" sz="1600" b="0">
                <a:solidFill>
                  <a:srgbClr val="5A6472"/>
                </a:solidFill>
                <a:latin typeface="+mn-lt"/>
              </a:rPr>
              <a:t>More than 16.5 MWh across six consecutive months acts as the proxy for the annual threshold.</a:t>
            </a:r>
          </a:p>
        </p:txBody>
      </p:sp>
      <p:sp>
        <p:nvSpPr>
          <p:cNvPr id="52" name="Shape 52"/>
          <p:cNvSpPr/>
          <p:nvPr/>
        </p:nvSpPr>
        <p:spPr>
          <a:xfrm>
            <a:off x="838200" y="5560000"/>
            <a:ext cx="10515600" cy="720000"/>
          </a:xfrm>
          <a:prstGeom prst="rect">
            <a:avLst/>
          </a:prstGeom>
          <a:solidFill>
            <a:srgbClr val="FFF4ED"/>
          </a:solidFill>
          <a:ln>
            <a:noFill/>
          </a:ln>
        </p:spPr>
        <p:txBody>
          <a:bodyPr/>
          <a:lstStyle/>
          <a:p>
            <a:endParaRPr lang="en-GB"/>
          </a:p>
        </p:txBody>
      </p:sp>
      <p:sp>
        <p:nvSpPr>
          <p:cNvPr id="53" name="Shape 53"/>
          <p:cNvSpPr/>
          <p:nvPr/>
        </p:nvSpPr>
        <p:spPr>
          <a:xfrm>
            <a:off x="838200" y="5560000"/>
            <a:ext cx="68580" cy="720000"/>
          </a:xfrm>
          <a:prstGeom prst="rect">
            <a:avLst/>
          </a:prstGeom>
          <a:solidFill>
            <a:srgbClr val="FF4328"/>
          </a:solidFill>
          <a:ln>
            <a:noFill/>
          </a:ln>
        </p:spPr>
        <p:txBody>
          <a:bodyPr/>
          <a:lstStyle/>
          <a:p>
            <a:endParaRPr lang="en-GB"/>
          </a:p>
        </p:txBody>
      </p:sp>
      <p:sp>
        <p:nvSpPr>
          <p:cNvPr id="54" name="Note"/>
          <p:cNvSpPr txBox="1"/>
          <p:nvPr/>
        </p:nvSpPr>
        <p:spPr>
          <a:xfrm>
            <a:off x="1078200" y="5680000"/>
            <a:ext cx="10035600" cy="500000"/>
          </a:xfrm>
          <a:prstGeom prst="rect">
            <a:avLst/>
          </a:prstGeom>
          <a:noFill/>
        </p:spPr>
        <p:txBody>
          <a:bodyPr wrap="square" lIns="0" tIns="0" rIns="0" bIns="0" anchor="t">
            <a:normAutofit fontScale="92500" lnSpcReduction="10000"/>
          </a:bodyPr>
          <a:lstStyle/>
          <a:p>
            <a:pPr algn="l">
              <a:lnSpc>
                <a:spcPct val="105000"/>
              </a:lnSpc>
              <a:spcBef>
                <a:spcPts val="0"/>
              </a:spcBef>
            </a:pPr>
            <a:r>
              <a:rPr lang="en-GB" sz="1700" b="1">
                <a:solidFill>
                  <a:srgbClr val="FF4328"/>
                </a:solidFill>
                <a:latin typeface="+mn-lt"/>
              </a:rPr>
              <a:t>Interaction with the British Industry Supercharger</a:t>
            </a:r>
          </a:p>
          <a:p>
            <a:pPr algn="l">
              <a:lnSpc>
                <a:spcPct val="105000"/>
              </a:lnSpc>
              <a:spcBef>
                <a:spcPts val="150"/>
              </a:spcBef>
            </a:pPr>
            <a:r>
              <a:rPr lang="en-GB" sz="1700" b="0">
                <a:solidFill>
                  <a:srgbClr val="191F2B"/>
                </a:solidFill>
                <a:latin typeface="+mn-lt"/>
              </a:rPr>
              <a:t>Supercharger recipients may also apply, but the same activity cannot get relief twice</a:t>
            </a:r>
            <a:r>
              <a:rPr lang="en-GB" sz="1400" b="0">
                <a:solidFill>
                  <a:srgbClr val="191F2B"/>
                </a:solidFill>
                <a:latin typeface="+mn-lt"/>
              </a:rPr>
              <a:t>.</a:t>
            </a:r>
          </a:p>
        </p:txBody>
      </p:sp>
      <p:pic>
        <p:nvPicPr>
          <p:cNvPr id="55" name="BIST Logo"/>
          <p:cNvPicPr>
            <a:picLocks noChangeAspect="1"/>
          </p:cNvPicPr>
          <p:nvPr/>
        </p:nvPicPr>
        <p:blipFill>
          <a:blip r:embed="rId3"/>
          <a:stretch>
            <a:fillRect/>
          </a:stretch>
        </p:blipFill>
        <p:spPr>
          <a:xfrm>
            <a:off x="10187895" y="0"/>
            <a:ext cx="2004105" cy="1293078"/>
          </a:xfrm>
          <a:prstGeom prst="rect">
            <a:avLst/>
          </a:prstGeom>
        </p:spPr>
      </p:pic>
    </p:spTree>
    <p:extLst>
      <p:ext uri="{BB962C8B-B14F-4D97-AF65-F5344CB8AC3E}">
        <p14:creationId xmlns:p14="http://schemas.microsoft.com/office/powerpoint/2010/main" val="21095029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CBB0A1-E4E2-CF67-0E7B-E463866DF7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ADFA0E-2B7A-AB16-3BF8-A044B09FA2DE}"/>
              </a:ext>
            </a:extLst>
          </p:cNvPr>
          <p:cNvSpPr>
            <a:spLocks noGrp="1"/>
          </p:cNvSpPr>
          <p:nvPr>
            <p:ph type="title"/>
          </p:nvPr>
        </p:nvSpPr>
        <p:spPr/>
        <p:txBody>
          <a:bodyPr/>
          <a:lstStyle/>
          <a:p>
            <a:r>
              <a:rPr lang="en-US"/>
              <a:t>Level of relief</a:t>
            </a:r>
          </a:p>
        </p:txBody>
      </p:sp>
      <p:sp>
        <p:nvSpPr>
          <p:cNvPr id="4" name="Text Placeholder 3">
            <a:extLst>
              <a:ext uri="{FF2B5EF4-FFF2-40B4-BE49-F238E27FC236}">
                <a16:creationId xmlns:a16="http://schemas.microsoft.com/office/drawing/2014/main" id="{9CEA6788-9FEA-0D62-2AC3-8200DA70CCD9}"/>
              </a:ext>
            </a:extLst>
          </p:cNvPr>
          <p:cNvSpPr>
            <a:spLocks noGrp="1"/>
          </p:cNvSpPr>
          <p:nvPr>
            <p:ph type="body" sz="quarter" idx="10"/>
          </p:nvPr>
        </p:nvSpPr>
        <p:spPr/>
        <p:txBody>
          <a:bodyPr>
            <a:normAutofit lnSpcReduction="10000"/>
          </a:bodyPr>
          <a:lstStyle/>
          <a:p>
            <a:r>
              <a:rPr lang="en-US"/>
              <a:t>03</a:t>
            </a:r>
          </a:p>
        </p:txBody>
      </p:sp>
      <p:pic>
        <p:nvPicPr>
          <p:cNvPr id="5" name="BIST Logo"/>
          <p:cNvPicPr>
            <a:picLocks noChangeAspect="1"/>
          </p:cNvPicPr>
          <p:nvPr/>
        </p:nvPicPr>
        <p:blipFill>
          <a:blip r:embed="rId2"/>
          <a:stretch>
            <a:fillRect/>
          </a:stretch>
        </p:blipFill>
        <p:spPr>
          <a:xfrm>
            <a:off x="10187895" y="0"/>
            <a:ext cx="2004105" cy="1293078"/>
          </a:xfrm>
          <a:prstGeom prst="rect">
            <a:avLst/>
          </a:prstGeom>
        </p:spPr>
      </p:pic>
    </p:spTree>
    <p:extLst>
      <p:ext uri="{BB962C8B-B14F-4D97-AF65-F5344CB8AC3E}">
        <p14:creationId xmlns:p14="http://schemas.microsoft.com/office/powerpoint/2010/main" val="40619667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47BAE-2D4F-4881-846F-5CE72184A0E4}"/>
              </a:ext>
            </a:extLst>
          </p:cNvPr>
          <p:cNvSpPr>
            <a:spLocks noGrp="1"/>
          </p:cNvSpPr>
          <p:nvPr>
            <p:ph type="title"/>
          </p:nvPr>
        </p:nvSpPr>
        <p:spPr>
          <a:xfrm>
            <a:off x="838200" y="365126"/>
            <a:ext cx="10739718" cy="997510"/>
          </a:xfrm>
          <a:prstGeom prst="rect">
            <a:avLst/>
          </a:prstGeom>
        </p:spPr>
        <p:txBody>
          <a:bodyPr/>
          <a:lstStyle/>
          <a:p>
            <a:r>
              <a:rPr lang="en-US"/>
              <a:t>HOW RELIEF IS CALCULATED</a:t>
            </a:r>
          </a:p>
        </p:txBody>
      </p:sp>
      <p:sp>
        <p:nvSpPr>
          <p:cNvPr id="1001" name="Shape 1001"/>
          <p:cNvSpPr/>
          <p:nvPr/>
        </p:nvSpPr>
        <p:spPr>
          <a:xfrm>
            <a:off x="838200" y="1240000"/>
            <a:ext cx="914400" cy="45720"/>
          </a:xfrm>
          <a:prstGeom prst="rect">
            <a:avLst/>
          </a:prstGeom>
          <a:solidFill>
            <a:srgbClr val="FF4328"/>
          </a:solidFill>
          <a:ln>
            <a:noFill/>
          </a:ln>
        </p:spPr>
        <p:txBody>
          <a:bodyPr/>
          <a:lstStyle/>
          <a:p>
            <a:endParaRPr lang="en-GB"/>
          </a:p>
        </p:txBody>
      </p:sp>
      <p:sp>
        <p:nvSpPr>
          <p:cNvPr id="1002" name="Stand"/>
          <p:cNvSpPr txBox="1"/>
          <p:nvPr/>
        </p:nvSpPr>
        <p:spPr>
          <a:xfrm>
            <a:off x="838200" y="1390000"/>
            <a:ext cx="10515600" cy="420000"/>
          </a:xfrm>
          <a:prstGeom prst="rect">
            <a:avLst/>
          </a:prstGeom>
          <a:noFill/>
        </p:spPr>
        <p:txBody>
          <a:bodyPr wrap="square" lIns="0" tIns="0" rIns="0" bIns="0" anchor="t">
            <a:noAutofit/>
          </a:bodyPr>
          <a:lstStyle/>
          <a:p>
            <a:pPr algn="l">
              <a:lnSpc>
                <a:spcPct val="105000"/>
              </a:lnSpc>
              <a:spcBef>
                <a:spcPts val="0"/>
              </a:spcBef>
            </a:pPr>
            <a:r>
              <a:rPr lang="en-GB" sz="1600" b="0">
                <a:solidFill>
                  <a:srgbClr val="5A6472"/>
                </a:solidFill>
                <a:latin typeface="+mn-lt"/>
              </a:rPr>
              <a:t>Relief is calculated site by site. The more of a site's grid electricity that goes into eligible manufacturing, the greater the exemption. In determining the level of support available to a site businesses will need to: </a:t>
            </a:r>
          </a:p>
        </p:txBody>
      </p:sp>
      <p:sp>
        <p:nvSpPr>
          <p:cNvPr id="1003" name="Shape 1003"/>
          <p:cNvSpPr/>
          <p:nvPr/>
        </p:nvSpPr>
        <p:spPr>
          <a:xfrm>
            <a:off x="1943100" y="2293700"/>
            <a:ext cx="1927120" cy="2050000"/>
          </a:xfrm>
          <a:prstGeom prst="rect">
            <a:avLst/>
          </a:prstGeom>
          <a:solidFill>
            <a:srgbClr val="FFF4ED"/>
          </a:solidFill>
          <a:ln>
            <a:noFill/>
          </a:ln>
        </p:spPr>
        <p:txBody>
          <a:bodyPr/>
          <a:lstStyle/>
          <a:p>
            <a:endParaRPr lang="en-GB"/>
          </a:p>
        </p:txBody>
      </p:sp>
      <p:sp>
        <p:nvSpPr>
          <p:cNvPr id="1004" name="Shape 1004"/>
          <p:cNvSpPr/>
          <p:nvPr/>
        </p:nvSpPr>
        <p:spPr>
          <a:xfrm>
            <a:off x="1943100" y="2293700"/>
            <a:ext cx="1927120" cy="45720"/>
          </a:xfrm>
          <a:prstGeom prst="rect">
            <a:avLst/>
          </a:prstGeom>
          <a:solidFill>
            <a:srgbClr val="FF4328"/>
          </a:solidFill>
          <a:ln>
            <a:noFill/>
          </a:ln>
        </p:spPr>
        <p:txBody>
          <a:bodyPr/>
          <a:lstStyle/>
          <a:p>
            <a:endParaRPr lang="en-GB"/>
          </a:p>
        </p:txBody>
      </p:sp>
      <p:sp>
        <p:nvSpPr>
          <p:cNvPr id="1005" name="N0"/>
          <p:cNvSpPr txBox="1"/>
          <p:nvPr/>
        </p:nvSpPr>
        <p:spPr>
          <a:xfrm>
            <a:off x="2143100" y="2463700"/>
            <a:ext cx="1527120" cy="320000"/>
          </a:xfrm>
          <a:prstGeom prst="rect">
            <a:avLst/>
          </a:prstGeom>
          <a:noFill/>
        </p:spPr>
        <p:txBody>
          <a:bodyPr wrap="square" lIns="0" tIns="0" rIns="0" bIns="0" anchor="t">
            <a:normAutofit/>
          </a:bodyPr>
          <a:lstStyle/>
          <a:p>
            <a:pPr algn="l">
              <a:lnSpc>
                <a:spcPct val="105000"/>
              </a:lnSpc>
              <a:spcBef>
                <a:spcPts val="0"/>
              </a:spcBef>
            </a:pPr>
            <a:r>
              <a:rPr lang="en-GB" sz="1600" b="1">
                <a:solidFill>
                  <a:srgbClr val="FF4328"/>
                </a:solidFill>
                <a:latin typeface="+mn-lt"/>
              </a:rPr>
              <a:t>01</a:t>
            </a:r>
          </a:p>
        </p:txBody>
      </p:sp>
      <p:sp>
        <p:nvSpPr>
          <p:cNvPr id="1006" name="H0"/>
          <p:cNvSpPr txBox="1"/>
          <p:nvPr/>
        </p:nvSpPr>
        <p:spPr>
          <a:xfrm>
            <a:off x="2143100" y="2863700"/>
            <a:ext cx="1527120" cy="1800000"/>
          </a:xfrm>
          <a:prstGeom prst="rect">
            <a:avLst/>
          </a:prstGeom>
          <a:noFill/>
        </p:spPr>
        <p:txBody>
          <a:bodyPr wrap="square" lIns="0" tIns="0" rIns="0" bIns="0" anchor="t">
            <a:normAutofit/>
          </a:bodyPr>
          <a:lstStyle/>
          <a:p>
            <a:pPr algn="l">
              <a:lnSpc>
                <a:spcPct val="105000"/>
              </a:lnSpc>
              <a:spcBef>
                <a:spcPts val="0"/>
              </a:spcBef>
            </a:pPr>
            <a:r>
              <a:rPr lang="en-GB" b="1">
                <a:solidFill>
                  <a:srgbClr val="191F2B"/>
                </a:solidFill>
                <a:latin typeface="+mn-lt"/>
              </a:rPr>
              <a:t>Define the site</a:t>
            </a:r>
          </a:p>
        </p:txBody>
      </p:sp>
      <p:sp>
        <p:nvSpPr>
          <p:cNvPr id="1007" name="Shape 1007"/>
          <p:cNvSpPr/>
          <p:nvPr/>
        </p:nvSpPr>
        <p:spPr>
          <a:xfrm>
            <a:off x="4090220" y="2293700"/>
            <a:ext cx="1927120" cy="2050000"/>
          </a:xfrm>
          <a:prstGeom prst="rect">
            <a:avLst/>
          </a:prstGeom>
          <a:solidFill>
            <a:srgbClr val="FFF4ED"/>
          </a:solidFill>
          <a:ln>
            <a:noFill/>
          </a:ln>
        </p:spPr>
        <p:txBody>
          <a:bodyPr/>
          <a:lstStyle/>
          <a:p>
            <a:endParaRPr lang="en-GB"/>
          </a:p>
        </p:txBody>
      </p:sp>
      <p:sp>
        <p:nvSpPr>
          <p:cNvPr id="1008" name="Shape 1008"/>
          <p:cNvSpPr/>
          <p:nvPr/>
        </p:nvSpPr>
        <p:spPr>
          <a:xfrm>
            <a:off x="4090220" y="2293700"/>
            <a:ext cx="1927120" cy="45720"/>
          </a:xfrm>
          <a:prstGeom prst="rect">
            <a:avLst/>
          </a:prstGeom>
          <a:solidFill>
            <a:srgbClr val="FF4328"/>
          </a:solidFill>
          <a:ln>
            <a:noFill/>
          </a:ln>
        </p:spPr>
        <p:txBody>
          <a:bodyPr/>
          <a:lstStyle/>
          <a:p>
            <a:endParaRPr lang="en-GB"/>
          </a:p>
        </p:txBody>
      </p:sp>
      <p:sp>
        <p:nvSpPr>
          <p:cNvPr id="1009" name="N1"/>
          <p:cNvSpPr txBox="1"/>
          <p:nvPr/>
        </p:nvSpPr>
        <p:spPr>
          <a:xfrm>
            <a:off x="4290220" y="2463700"/>
            <a:ext cx="1527120" cy="320000"/>
          </a:xfrm>
          <a:prstGeom prst="rect">
            <a:avLst/>
          </a:prstGeom>
          <a:noFill/>
        </p:spPr>
        <p:txBody>
          <a:bodyPr wrap="square" lIns="0" tIns="0" rIns="0" bIns="0" anchor="t">
            <a:normAutofit/>
          </a:bodyPr>
          <a:lstStyle/>
          <a:p>
            <a:pPr algn="l">
              <a:lnSpc>
                <a:spcPct val="105000"/>
              </a:lnSpc>
              <a:spcBef>
                <a:spcPts val="0"/>
              </a:spcBef>
            </a:pPr>
            <a:r>
              <a:rPr lang="en-GB" sz="1600" b="1">
                <a:solidFill>
                  <a:srgbClr val="FF4328"/>
                </a:solidFill>
                <a:latin typeface="+mn-lt"/>
              </a:rPr>
              <a:t>02</a:t>
            </a:r>
          </a:p>
        </p:txBody>
      </p:sp>
      <p:sp>
        <p:nvSpPr>
          <p:cNvPr id="1010" name="H1"/>
          <p:cNvSpPr txBox="1"/>
          <p:nvPr/>
        </p:nvSpPr>
        <p:spPr>
          <a:xfrm>
            <a:off x="4290220" y="2863700"/>
            <a:ext cx="1527120" cy="1800000"/>
          </a:xfrm>
          <a:prstGeom prst="rect">
            <a:avLst/>
          </a:prstGeom>
          <a:noFill/>
        </p:spPr>
        <p:txBody>
          <a:bodyPr wrap="square" lIns="0" tIns="0" rIns="0" bIns="0" anchor="t">
            <a:normAutofit/>
          </a:bodyPr>
          <a:lstStyle/>
          <a:p>
            <a:pPr algn="l">
              <a:lnSpc>
                <a:spcPct val="105000"/>
              </a:lnSpc>
              <a:spcBef>
                <a:spcPts val="0"/>
              </a:spcBef>
            </a:pPr>
            <a:r>
              <a:rPr lang="en-GB" b="1">
                <a:solidFill>
                  <a:srgbClr val="191F2B"/>
                </a:solidFill>
                <a:latin typeface="+mn-lt"/>
              </a:rPr>
              <a:t>Measure total grid electricity</a:t>
            </a:r>
          </a:p>
        </p:txBody>
      </p:sp>
      <p:sp>
        <p:nvSpPr>
          <p:cNvPr id="1011" name="Shape 1011"/>
          <p:cNvSpPr/>
          <p:nvPr/>
        </p:nvSpPr>
        <p:spPr>
          <a:xfrm>
            <a:off x="6237340" y="2293700"/>
            <a:ext cx="1927120" cy="2050000"/>
          </a:xfrm>
          <a:prstGeom prst="rect">
            <a:avLst/>
          </a:prstGeom>
          <a:solidFill>
            <a:srgbClr val="FFF4ED"/>
          </a:solidFill>
          <a:ln>
            <a:noFill/>
          </a:ln>
        </p:spPr>
        <p:txBody>
          <a:bodyPr/>
          <a:lstStyle/>
          <a:p>
            <a:endParaRPr lang="en-GB"/>
          </a:p>
        </p:txBody>
      </p:sp>
      <p:sp>
        <p:nvSpPr>
          <p:cNvPr id="1012" name="Shape 1012"/>
          <p:cNvSpPr/>
          <p:nvPr/>
        </p:nvSpPr>
        <p:spPr>
          <a:xfrm>
            <a:off x="6237340" y="2293700"/>
            <a:ext cx="1927120" cy="45720"/>
          </a:xfrm>
          <a:prstGeom prst="rect">
            <a:avLst/>
          </a:prstGeom>
          <a:solidFill>
            <a:srgbClr val="FF4328"/>
          </a:solidFill>
          <a:ln>
            <a:noFill/>
          </a:ln>
        </p:spPr>
        <p:txBody>
          <a:bodyPr/>
          <a:lstStyle/>
          <a:p>
            <a:endParaRPr lang="en-GB"/>
          </a:p>
        </p:txBody>
      </p:sp>
      <p:sp>
        <p:nvSpPr>
          <p:cNvPr id="1013" name="N2"/>
          <p:cNvSpPr txBox="1"/>
          <p:nvPr/>
        </p:nvSpPr>
        <p:spPr>
          <a:xfrm>
            <a:off x="6437340" y="2463700"/>
            <a:ext cx="1527120" cy="320000"/>
          </a:xfrm>
          <a:prstGeom prst="rect">
            <a:avLst/>
          </a:prstGeom>
          <a:noFill/>
        </p:spPr>
        <p:txBody>
          <a:bodyPr wrap="square" lIns="0" tIns="0" rIns="0" bIns="0" anchor="t">
            <a:normAutofit/>
          </a:bodyPr>
          <a:lstStyle/>
          <a:p>
            <a:pPr algn="l">
              <a:lnSpc>
                <a:spcPct val="105000"/>
              </a:lnSpc>
              <a:spcBef>
                <a:spcPts val="0"/>
              </a:spcBef>
            </a:pPr>
            <a:r>
              <a:rPr lang="en-GB" sz="1600" b="1">
                <a:solidFill>
                  <a:srgbClr val="FF4328"/>
                </a:solidFill>
                <a:latin typeface="+mn-lt"/>
              </a:rPr>
              <a:t>03</a:t>
            </a:r>
          </a:p>
        </p:txBody>
      </p:sp>
      <p:sp>
        <p:nvSpPr>
          <p:cNvPr id="1014" name="H2"/>
          <p:cNvSpPr txBox="1"/>
          <p:nvPr/>
        </p:nvSpPr>
        <p:spPr>
          <a:xfrm>
            <a:off x="6437340" y="2863700"/>
            <a:ext cx="1527120" cy="1800000"/>
          </a:xfrm>
          <a:prstGeom prst="rect">
            <a:avLst/>
          </a:prstGeom>
          <a:noFill/>
        </p:spPr>
        <p:txBody>
          <a:bodyPr wrap="square" lIns="0" tIns="0" rIns="0" bIns="0" anchor="t">
            <a:normAutofit/>
          </a:bodyPr>
          <a:lstStyle/>
          <a:p>
            <a:pPr algn="l">
              <a:lnSpc>
                <a:spcPct val="105000"/>
              </a:lnSpc>
              <a:spcBef>
                <a:spcPts val="0"/>
              </a:spcBef>
            </a:pPr>
            <a:r>
              <a:rPr lang="en-GB" b="1">
                <a:solidFill>
                  <a:srgbClr val="191F2B"/>
                </a:solidFill>
                <a:latin typeface="+mn-lt"/>
              </a:rPr>
              <a:t>Identify eligible use</a:t>
            </a:r>
          </a:p>
        </p:txBody>
      </p:sp>
      <p:sp>
        <p:nvSpPr>
          <p:cNvPr id="1019" name="Shape 1019"/>
          <p:cNvSpPr/>
          <p:nvPr/>
        </p:nvSpPr>
        <p:spPr>
          <a:xfrm>
            <a:off x="8364460" y="2293700"/>
            <a:ext cx="1927120" cy="2050000"/>
          </a:xfrm>
          <a:prstGeom prst="rect">
            <a:avLst/>
          </a:prstGeom>
          <a:solidFill>
            <a:srgbClr val="FFF4ED"/>
          </a:solidFill>
          <a:ln>
            <a:noFill/>
          </a:ln>
        </p:spPr>
        <p:txBody>
          <a:bodyPr/>
          <a:lstStyle/>
          <a:p>
            <a:endParaRPr lang="en-GB"/>
          </a:p>
        </p:txBody>
      </p:sp>
      <p:sp>
        <p:nvSpPr>
          <p:cNvPr id="1020" name="Shape 1020"/>
          <p:cNvSpPr/>
          <p:nvPr/>
        </p:nvSpPr>
        <p:spPr>
          <a:xfrm>
            <a:off x="8364460" y="2293700"/>
            <a:ext cx="1927120" cy="45720"/>
          </a:xfrm>
          <a:prstGeom prst="rect">
            <a:avLst/>
          </a:prstGeom>
          <a:solidFill>
            <a:srgbClr val="FF4328"/>
          </a:solidFill>
          <a:ln>
            <a:noFill/>
          </a:ln>
        </p:spPr>
        <p:txBody>
          <a:bodyPr/>
          <a:lstStyle/>
          <a:p>
            <a:endParaRPr lang="en-GB"/>
          </a:p>
        </p:txBody>
      </p:sp>
      <p:sp>
        <p:nvSpPr>
          <p:cNvPr id="1021" name="N4"/>
          <p:cNvSpPr txBox="1"/>
          <p:nvPr/>
        </p:nvSpPr>
        <p:spPr>
          <a:xfrm>
            <a:off x="8564460" y="2463700"/>
            <a:ext cx="1527120" cy="320000"/>
          </a:xfrm>
          <a:prstGeom prst="rect">
            <a:avLst/>
          </a:prstGeom>
          <a:noFill/>
        </p:spPr>
        <p:txBody>
          <a:bodyPr wrap="square" lIns="0" tIns="0" rIns="0" bIns="0" anchor="t">
            <a:normAutofit/>
          </a:bodyPr>
          <a:lstStyle/>
          <a:p>
            <a:pPr algn="l">
              <a:lnSpc>
                <a:spcPct val="105000"/>
              </a:lnSpc>
              <a:spcBef>
                <a:spcPts val="0"/>
              </a:spcBef>
            </a:pPr>
            <a:r>
              <a:rPr lang="en-GB" sz="1600" b="1">
                <a:solidFill>
                  <a:srgbClr val="FF4328"/>
                </a:solidFill>
                <a:latin typeface="+mn-lt"/>
              </a:rPr>
              <a:t>04</a:t>
            </a:r>
          </a:p>
        </p:txBody>
      </p:sp>
      <p:sp>
        <p:nvSpPr>
          <p:cNvPr id="1022" name="H4"/>
          <p:cNvSpPr txBox="1"/>
          <p:nvPr/>
        </p:nvSpPr>
        <p:spPr>
          <a:xfrm>
            <a:off x="8564460" y="2863700"/>
            <a:ext cx="1527120" cy="1800000"/>
          </a:xfrm>
          <a:prstGeom prst="rect">
            <a:avLst/>
          </a:prstGeom>
          <a:noFill/>
        </p:spPr>
        <p:txBody>
          <a:bodyPr wrap="square" lIns="0" tIns="0" rIns="0" bIns="0" anchor="t">
            <a:normAutofit/>
          </a:bodyPr>
          <a:lstStyle/>
          <a:p>
            <a:pPr algn="l">
              <a:lnSpc>
                <a:spcPct val="105000"/>
              </a:lnSpc>
              <a:spcBef>
                <a:spcPts val="0"/>
              </a:spcBef>
            </a:pPr>
            <a:r>
              <a:rPr lang="en-GB" b="1">
                <a:solidFill>
                  <a:srgbClr val="191F2B"/>
                </a:solidFill>
              </a:rPr>
              <a:t>Calculate the</a:t>
            </a:r>
            <a:r>
              <a:rPr lang="en-GB" b="1">
                <a:solidFill>
                  <a:srgbClr val="191F2B"/>
                </a:solidFill>
                <a:latin typeface="+mn-lt"/>
              </a:rPr>
              <a:t> pro-rating level</a:t>
            </a:r>
          </a:p>
        </p:txBody>
      </p:sp>
      <p:pic>
        <p:nvPicPr>
          <p:cNvPr id="1025" name="BIST Logo"/>
          <p:cNvPicPr>
            <a:picLocks noChangeAspect="1"/>
          </p:cNvPicPr>
          <p:nvPr/>
        </p:nvPicPr>
        <p:blipFill>
          <a:blip r:embed="rId2"/>
          <a:stretch>
            <a:fillRect/>
          </a:stretch>
        </p:blipFill>
        <p:spPr>
          <a:xfrm>
            <a:off x="10187895" y="0"/>
            <a:ext cx="2004105" cy="1293078"/>
          </a:xfrm>
          <a:prstGeom prst="rect">
            <a:avLst/>
          </a:prstGeom>
        </p:spPr>
      </p:pic>
    </p:spTree>
    <p:extLst>
      <p:ext uri="{BB962C8B-B14F-4D97-AF65-F5344CB8AC3E}">
        <p14:creationId xmlns:p14="http://schemas.microsoft.com/office/powerpoint/2010/main" val="39809508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F7768-6F6E-4C98-A002-CC15FAB625C6}"/>
              </a:ext>
            </a:extLst>
          </p:cNvPr>
          <p:cNvSpPr>
            <a:spLocks noGrp="1"/>
          </p:cNvSpPr>
          <p:nvPr>
            <p:ph type="title"/>
          </p:nvPr>
        </p:nvSpPr>
        <p:spPr>
          <a:xfrm>
            <a:off x="783731" y="293735"/>
            <a:ext cx="9404163" cy="997510"/>
          </a:xfrm>
          <a:prstGeom prst="rect">
            <a:avLst/>
          </a:prstGeom>
        </p:spPr>
        <p:txBody>
          <a:bodyPr/>
          <a:lstStyle/>
          <a:p>
            <a:r>
              <a:rPr lang="en-US"/>
              <a:t>STEP 1 AND 2: DEFINING YOUR SITE AND TOTAL GRID ELECTRICITY</a:t>
            </a:r>
          </a:p>
        </p:txBody>
      </p:sp>
      <p:sp>
        <p:nvSpPr>
          <p:cNvPr id="1026" name="Shape 1026"/>
          <p:cNvSpPr/>
          <p:nvPr/>
        </p:nvSpPr>
        <p:spPr>
          <a:xfrm>
            <a:off x="838200" y="1291245"/>
            <a:ext cx="914400" cy="45720"/>
          </a:xfrm>
          <a:prstGeom prst="rect">
            <a:avLst/>
          </a:prstGeom>
          <a:solidFill>
            <a:srgbClr val="FF4328"/>
          </a:solidFill>
          <a:ln>
            <a:noFill/>
          </a:ln>
        </p:spPr>
        <p:txBody>
          <a:bodyPr/>
          <a:lstStyle/>
          <a:p>
            <a:endParaRPr lang="en-GB"/>
          </a:p>
        </p:txBody>
      </p:sp>
      <p:sp>
        <p:nvSpPr>
          <p:cNvPr id="1028" name="STEP 1l"/>
          <p:cNvSpPr txBox="1"/>
          <p:nvPr/>
        </p:nvSpPr>
        <p:spPr>
          <a:xfrm>
            <a:off x="892669" y="1771755"/>
            <a:ext cx="5007800" cy="300000"/>
          </a:xfrm>
          <a:prstGeom prst="rect">
            <a:avLst/>
          </a:prstGeom>
          <a:noFill/>
        </p:spPr>
        <p:txBody>
          <a:bodyPr wrap="square" lIns="0" tIns="0" rIns="0" bIns="0" anchor="t">
            <a:normAutofit/>
          </a:bodyPr>
          <a:lstStyle/>
          <a:p>
            <a:pPr algn="l">
              <a:lnSpc>
                <a:spcPct val="105000"/>
              </a:lnSpc>
              <a:spcBef>
                <a:spcPts val="0"/>
              </a:spcBef>
            </a:pPr>
            <a:r>
              <a:rPr lang="en-GB" b="1">
                <a:solidFill>
                  <a:srgbClr val="FF4328"/>
                </a:solidFill>
                <a:latin typeface="+mn-lt"/>
              </a:rPr>
              <a:t>STEP 1</a:t>
            </a:r>
          </a:p>
        </p:txBody>
      </p:sp>
      <p:sp>
        <p:nvSpPr>
          <p:cNvPr id="1029" name="STEP 1t"/>
          <p:cNvSpPr txBox="1"/>
          <p:nvPr/>
        </p:nvSpPr>
        <p:spPr>
          <a:xfrm>
            <a:off x="892669" y="2088887"/>
            <a:ext cx="5007800" cy="340000"/>
          </a:xfrm>
          <a:prstGeom prst="rect">
            <a:avLst/>
          </a:prstGeom>
          <a:noFill/>
        </p:spPr>
        <p:txBody>
          <a:bodyPr wrap="square" lIns="0" tIns="0" rIns="0" bIns="0" anchor="t">
            <a:normAutofit/>
          </a:bodyPr>
          <a:lstStyle/>
          <a:p>
            <a:pPr algn="l">
              <a:lnSpc>
                <a:spcPct val="105000"/>
              </a:lnSpc>
              <a:spcBef>
                <a:spcPts val="0"/>
              </a:spcBef>
            </a:pPr>
            <a:r>
              <a:rPr lang="en-GB" b="1">
                <a:solidFill>
                  <a:srgbClr val="191F2B"/>
                </a:solidFill>
                <a:latin typeface="+mn-lt"/>
              </a:rPr>
              <a:t>Defining the manufacturing site</a:t>
            </a:r>
          </a:p>
        </p:txBody>
      </p:sp>
      <p:sp>
        <p:nvSpPr>
          <p:cNvPr id="1030" name="Shape 1030"/>
          <p:cNvSpPr/>
          <p:nvPr/>
        </p:nvSpPr>
        <p:spPr>
          <a:xfrm>
            <a:off x="838200" y="2627265"/>
            <a:ext cx="140000" cy="140000"/>
          </a:xfrm>
          <a:prstGeom prst="rect">
            <a:avLst/>
          </a:prstGeom>
          <a:solidFill>
            <a:srgbClr val="FF4328"/>
          </a:solidFill>
          <a:ln>
            <a:noFill/>
          </a:ln>
        </p:spPr>
        <p:txBody>
          <a:bodyPr/>
          <a:lstStyle/>
          <a:p>
            <a:endParaRPr lang="en-GB"/>
          </a:p>
        </p:txBody>
      </p:sp>
      <p:sp>
        <p:nvSpPr>
          <p:cNvPr id="1031" name="STEP 10"/>
          <p:cNvSpPr txBox="1"/>
          <p:nvPr/>
        </p:nvSpPr>
        <p:spPr>
          <a:xfrm>
            <a:off x="1168200" y="2587265"/>
            <a:ext cx="4677800" cy="80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191F2B"/>
                </a:solidFill>
                <a:latin typeface="+mn-lt"/>
              </a:rPr>
              <a:t>Adjoining areas count as one</a:t>
            </a:r>
          </a:p>
          <a:p>
            <a:pPr algn="l">
              <a:lnSpc>
                <a:spcPct val="105000"/>
              </a:lnSpc>
              <a:spcBef>
                <a:spcPts val="250"/>
              </a:spcBef>
            </a:pPr>
            <a:r>
              <a:rPr lang="en-GB" sz="1400" b="0">
                <a:solidFill>
                  <a:srgbClr val="5A6472"/>
                </a:solidFill>
                <a:latin typeface="+mn-lt"/>
              </a:rPr>
              <a:t>Areas next to each other under your control are one site, even if split by a road, railway or waterway.</a:t>
            </a:r>
          </a:p>
        </p:txBody>
      </p:sp>
      <p:sp>
        <p:nvSpPr>
          <p:cNvPr id="1032" name="Shape 1032"/>
          <p:cNvSpPr/>
          <p:nvPr/>
        </p:nvSpPr>
        <p:spPr>
          <a:xfrm>
            <a:off x="838200" y="3377265"/>
            <a:ext cx="5007800" cy="12700"/>
          </a:xfrm>
          <a:prstGeom prst="rect">
            <a:avLst/>
          </a:prstGeom>
          <a:solidFill>
            <a:srgbClr val="E3E5E9"/>
          </a:solidFill>
          <a:ln>
            <a:noFill/>
          </a:ln>
        </p:spPr>
        <p:txBody>
          <a:bodyPr/>
          <a:lstStyle/>
          <a:p>
            <a:endParaRPr lang="en-GB"/>
          </a:p>
        </p:txBody>
      </p:sp>
      <p:sp>
        <p:nvSpPr>
          <p:cNvPr id="1033" name="Shape 1033"/>
          <p:cNvSpPr/>
          <p:nvPr/>
        </p:nvSpPr>
        <p:spPr>
          <a:xfrm>
            <a:off x="838200" y="3527265"/>
            <a:ext cx="140000" cy="140000"/>
          </a:xfrm>
          <a:prstGeom prst="rect">
            <a:avLst/>
          </a:prstGeom>
          <a:solidFill>
            <a:srgbClr val="FF4328"/>
          </a:solidFill>
          <a:ln>
            <a:noFill/>
          </a:ln>
        </p:spPr>
        <p:txBody>
          <a:bodyPr/>
          <a:lstStyle/>
          <a:p>
            <a:endParaRPr lang="en-GB"/>
          </a:p>
        </p:txBody>
      </p:sp>
      <p:sp>
        <p:nvSpPr>
          <p:cNvPr id="1034" name="STEP 11"/>
          <p:cNvSpPr txBox="1"/>
          <p:nvPr/>
        </p:nvSpPr>
        <p:spPr>
          <a:xfrm>
            <a:off x="1168200" y="3487265"/>
            <a:ext cx="4677800" cy="80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191F2B"/>
                </a:solidFill>
                <a:latin typeface="+mn-lt"/>
              </a:rPr>
              <a:t>Separate locations, separate assessments</a:t>
            </a:r>
          </a:p>
          <a:p>
            <a:pPr algn="l">
              <a:lnSpc>
                <a:spcPct val="105000"/>
              </a:lnSpc>
              <a:spcBef>
                <a:spcPts val="250"/>
              </a:spcBef>
            </a:pPr>
            <a:r>
              <a:rPr lang="en-GB" sz="1400" b="0">
                <a:solidFill>
                  <a:srgbClr val="5A6472"/>
                </a:solidFill>
                <a:latin typeface="+mn-lt"/>
              </a:rPr>
              <a:t>A factory in Manchester and one in Leeds are two sites, each assessed on its own.</a:t>
            </a:r>
          </a:p>
        </p:txBody>
      </p:sp>
      <p:sp>
        <p:nvSpPr>
          <p:cNvPr id="1035" name="Shape 1035"/>
          <p:cNvSpPr/>
          <p:nvPr/>
        </p:nvSpPr>
        <p:spPr>
          <a:xfrm>
            <a:off x="838200" y="4277265"/>
            <a:ext cx="5007800" cy="12700"/>
          </a:xfrm>
          <a:prstGeom prst="rect">
            <a:avLst/>
          </a:prstGeom>
          <a:solidFill>
            <a:srgbClr val="E3E5E9"/>
          </a:solidFill>
          <a:ln>
            <a:noFill/>
          </a:ln>
        </p:spPr>
        <p:txBody>
          <a:bodyPr/>
          <a:lstStyle/>
          <a:p>
            <a:endParaRPr lang="en-GB"/>
          </a:p>
        </p:txBody>
      </p:sp>
      <p:sp>
        <p:nvSpPr>
          <p:cNvPr id="1036" name="Shape 1036"/>
          <p:cNvSpPr/>
          <p:nvPr/>
        </p:nvSpPr>
        <p:spPr>
          <a:xfrm>
            <a:off x="838200" y="4427265"/>
            <a:ext cx="140000" cy="140000"/>
          </a:xfrm>
          <a:prstGeom prst="rect">
            <a:avLst/>
          </a:prstGeom>
          <a:solidFill>
            <a:srgbClr val="FF4328"/>
          </a:solidFill>
          <a:ln>
            <a:noFill/>
          </a:ln>
        </p:spPr>
        <p:txBody>
          <a:bodyPr/>
          <a:lstStyle/>
          <a:p>
            <a:endParaRPr lang="en-GB"/>
          </a:p>
        </p:txBody>
      </p:sp>
      <p:sp>
        <p:nvSpPr>
          <p:cNvPr id="1037" name="STEP 12"/>
          <p:cNvSpPr txBox="1"/>
          <p:nvPr/>
        </p:nvSpPr>
        <p:spPr>
          <a:xfrm>
            <a:off x="1168200" y="4387265"/>
            <a:ext cx="4677800" cy="80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191F2B"/>
                </a:solidFill>
                <a:latin typeface="+mn-lt"/>
              </a:rPr>
              <a:t>Manufacturing must happen there</a:t>
            </a:r>
          </a:p>
          <a:p>
            <a:pPr algn="l">
              <a:lnSpc>
                <a:spcPct val="105000"/>
              </a:lnSpc>
              <a:spcBef>
                <a:spcPts val="250"/>
              </a:spcBef>
            </a:pPr>
            <a:r>
              <a:rPr lang="en-GB" sz="1400" b="0">
                <a:solidFill>
                  <a:srgbClr val="5A6472"/>
                </a:solidFill>
                <a:latin typeface="+mn-lt"/>
              </a:rPr>
              <a:t>Storage, distribution or admin-only locations are not manufacturing sites.</a:t>
            </a:r>
          </a:p>
        </p:txBody>
      </p:sp>
      <p:sp>
        <p:nvSpPr>
          <p:cNvPr id="1038" name="Shape 1038"/>
          <p:cNvSpPr/>
          <p:nvPr/>
        </p:nvSpPr>
        <p:spPr>
          <a:xfrm>
            <a:off x="783731" y="5766020"/>
            <a:ext cx="5007800" cy="12700"/>
          </a:xfrm>
          <a:prstGeom prst="rect">
            <a:avLst/>
          </a:prstGeom>
          <a:solidFill>
            <a:srgbClr val="E3E5E9"/>
          </a:solidFill>
          <a:ln>
            <a:noFill/>
          </a:ln>
        </p:spPr>
        <p:txBody>
          <a:bodyPr/>
          <a:lstStyle/>
          <a:p>
            <a:endParaRPr lang="en-GB"/>
          </a:p>
        </p:txBody>
      </p:sp>
      <p:sp>
        <p:nvSpPr>
          <p:cNvPr id="1039" name="STEP 2l"/>
          <p:cNvSpPr txBox="1"/>
          <p:nvPr/>
        </p:nvSpPr>
        <p:spPr>
          <a:xfrm>
            <a:off x="6400469" y="1771755"/>
            <a:ext cx="5007800" cy="300000"/>
          </a:xfrm>
          <a:prstGeom prst="rect">
            <a:avLst/>
          </a:prstGeom>
          <a:noFill/>
        </p:spPr>
        <p:txBody>
          <a:bodyPr wrap="square" lIns="0" tIns="0" rIns="0" bIns="0" anchor="t">
            <a:normAutofit/>
          </a:bodyPr>
          <a:lstStyle/>
          <a:p>
            <a:pPr algn="l">
              <a:lnSpc>
                <a:spcPct val="105000"/>
              </a:lnSpc>
              <a:spcBef>
                <a:spcPts val="0"/>
              </a:spcBef>
            </a:pPr>
            <a:r>
              <a:rPr lang="en-GB" b="1">
                <a:solidFill>
                  <a:srgbClr val="FF4328"/>
                </a:solidFill>
                <a:latin typeface="+mn-lt"/>
              </a:rPr>
              <a:t>STEP 2</a:t>
            </a:r>
          </a:p>
        </p:txBody>
      </p:sp>
      <p:sp>
        <p:nvSpPr>
          <p:cNvPr id="1040" name="STEP 2t"/>
          <p:cNvSpPr txBox="1"/>
          <p:nvPr/>
        </p:nvSpPr>
        <p:spPr>
          <a:xfrm>
            <a:off x="6400469" y="2088887"/>
            <a:ext cx="5007800" cy="340000"/>
          </a:xfrm>
          <a:prstGeom prst="rect">
            <a:avLst/>
          </a:prstGeom>
          <a:noFill/>
        </p:spPr>
        <p:txBody>
          <a:bodyPr wrap="square" lIns="0" tIns="0" rIns="0" bIns="0" anchor="t">
            <a:normAutofit/>
          </a:bodyPr>
          <a:lstStyle/>
          <a:p>
            <a:pPr algn="l">
              <a:lnSpc>
                <a:spcPct val="105000"/>
              </a:lnSpc>
              <a:spcBef>
                <a:spcPts val="0"/>
              </a:spcBef>
            </a:pPr>
            <a:r>
              <a:rPr lang="en-GB" b="1">
                <a:solidFill>
                  <a:srgbClr val="191F2B"/>
                </a:solidFill>
              </a:rPr>
              <a:t>Total e</a:t>
            </a:r>
            <a:r>
              <a:rPr lang="en-GB" b="1">
                <a:solidFill>
                  <a:srgbClr val="191F2B"/>
                </a:solidFill>
                <a:latin typeface="+mn-lt"/>
              </a:rPr>
              <a:t>lectricity in scope</a:t>
            </a:r>
          </a:p>
        </p:txBody>
      </p:sp>
      <p:sp>
        <p:nvSpPr>
          <p:cNvPr id="1041" name="Shape 1041"/>
          <p:cNvSpPr/>
          <p:nvPr/>
        </p:nvSpPr>
        <p:spPr>
          <a:xfrm>
            <a:off x="6346000" y="2627265"/>
            <a:ext cx="140000" cy="140000"/>
          </a:xfrm>
          <a:prstGeom prst="rect">
            <a:avLst/>
          </a:prstGeom>
          <a:solidFill>
            <a:srgbClr val="FF4328"/>
          </a:solidFill>
          <a:ln>
            <a:noFill/>
          </a:ln>
        </p:spPr>
        <p:txBody>
          <a:bodyPr/>
          <a:lstStyle/>
          <a:p>
            <a:endParaRPr lang="en-GB"/>
          </a:p>
        </p:txBody>
      </p:sp>
      <p:sp>
        <p:nvSpPr>
          <p:cNvPr id="1042" name="STEP 20"/>
          <p:cNvSpPr txBox="1"/>
          <p:nvPr/>
        </p:nvSpPr>
        <p:spPr>
          <a:xfrm>
            <a:off x="6676000" y="2587265"/>
            <a:ext cx="4677800" cy="80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191F2B"/>
                </a:solidFill>
                <a:latin typeface="+mn-lt"/>
              </a:rPr>
              <a:t>Grid supply only</a:t>
            </a:r>
          </a:p>
          <a:p>
            <a:pPr algn="l">
              <a:lnSpc>
                <a:spcPct val="105000"/>
              </a:lnSpc>
              <a:spcBef>
                <a:spcPts val="250"/>
              </a:spcBef>
            </a:pPr>
            <a:r>
              <a:rPr lang="en-GB" sz="1400" b="0">
                <a:solidFill>
                  <a:srgbClr val="5A6472"/>
                </a:solidFill>
                <a:latin typeface="+mn-lt"/>
              </a:rPr>
              <a:t>BICS policy costs apply to imported electricity, so only grid-supplied electricity can attract relief.</a:t>
            </a:r>
          </a:p>
        </p:txBody>
      </p:sp>
      <p:sp>
        <p:nvSpPr>
          <p:cNvPr id="1043" name="Shape 1043"/>
          <p:cNvSpPr/>
          <p:nvPr/>
        </p:nvSpPr>
        <p:spPr>
          <a:xfrm>
            <a:off x="6346000" y="3377265"/>
            <a:ext cx="5007800" cy="12700"/>
          </a:xfrm>
          <a:prstGeom prst="rect">
            <a:avLst/>
          </a:prstGeom>
          <a:solidFill>
            <a:srgbClr val="E3E5E9"/>
          </a:solidFill>
          <a:ln>
            <a:noFill/>
          </a:ln>
        </p:spPr>
        <p:txBody>
          <a:bodyPr/>
          <a:lstStyle/>
          <a:p>
            <a:endParaRPr lang="en-GB"/>
          </a:p>
        </p:txBody>
      </p:sp>
      <p:sp>
        <p:nvSpPr>
          <p:cNvPr id="1044" name="Shape 1044"/>
          <p:cNvSpPr/>
          <p:nvPr/>
        </p:nvSpPr>
        <p:spPr>
          <a:xfrm>
            <a:off x="6346000" y="3527265"/>
            <a:ext cx="140000" cy="140000"/>
          </a:xfrm>
          <a:prstGeom prst="rect">
            <a:avLst/>
          </a:prstGeom>
          <a:solidFill>
            <a:srgbClr val="FF4328"/>
          </a:solidFill>
          <a:ln>
            <a:noFill/>
          </a:ln>
        </p:spPr>
        <p:txBody>
          <a:bodyPr/>
          <a:lstStyle/>
          <a:p>
            <a:endParaRPr lang="en-GB"/>
          </a:p>
        </p:txBody>
      </p:sp>
      <p:sp>
        <p:nvSpPr>
          <p:cNvPr id="1045" name="STEP 21"/>
          <p:cNvSpPr txBox="1"/>
          <p:nvPr/>
        </p:nvSpPr>
        <p:spPr>
          <a:xfrm>
            <a:off x="6676000" y="3487265"/>
            <a:ext cx="4677800" cy="80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191F2B"/>
                </a:solidFill>
                <a:latin typeface="+mn-lt"/>
              </a:rPr>
              <a:t>Exclude on-site generation</a:t>
            </a:r>
          </a:p>
          <a:p>
            <a:pPr algn="l">
              <a:lnSpc>
                <a:spcPct val="105000"/>
              </a:lnSpc>
              <a:spcBef>
                <a:spcPts val="250"/>
              </a:spcBef>
            </a:pPr>
            <a:r>
              <a:rPr lang="en-GB" sz="1400" b="0">
                <a:solidFill>
                  <a:srgbClr val="5A6472"/>
                </a:solidFill>
                <a:latin typeface="+mn-lt"/>
              </a:rPr>
              <a:t>Behind-the-meter solar, CHP and on-site wind sit outside the scheme.</a:t>
            </a:r>
          </a:p>
        </p:txBody>
      </p:sp>
      <p:sp>
        <p:nvSpPr>
          <p:cNvPr id="1046" name="Shape 1046"/>
          <p:cNvSpPr/>
          <p:nvPr/>
        </p:nvSpPr>
        <p:spPr>
          <a:xfrm>
            <a:off x="6346000" y="4277265"/>
            <a:ext cx="5007800" cy="12700"/>
          </a:xfrm>
          <a:prstGeom prst="rect">
            <a:avLst/>
          </a:prstGeom>
          <a:solidFill>
            <a:srgbClr val="E3E5E9"/>
          </a:solidFill>
          <a:ln>
            <a:noFill/>
          </a:ln>
        </p:spPr>
        <p:txBody>
          <a:bodyPr/>
          <a:lstStyle/>
          <a:p>
            <a:endParaRPr lang="en-GB"/>
          </a:p>
        </p:txBody>
      </p:sp>
      <p:sp>
        <p:nvSpPr>
          <p:cNvPr id="1047" name="Shape 1047"/>
          <p:cNvSpPr/>
          <p:nvPr/>
        </p:nvSpPr>
        <p:spPr>
          <a:xfrm>
            <a:off x="6346000" y="4427265"/>
            <a:ext cx="140000" cy="140000"/>
          </a:xfrm>
          <a:prstGeom prst="rect">
            <a:avLst/>
          </a:prstGeom>
          <a:solidFill>
            <a:srgbClr val="FF4328"/>
          </a:solidFill>
          <a:ln>
            <a:noFill/>
          </a:ln>
        </p:spPr>
        <p:txBody>
          <a:bodyPr/>
          <a:lstStyle/>
          <a:p>
            <a:endParaRPr lang="en-GB"/>
          </a:p>
        </p:txBody>
      </p:sp>
      <p:sp>
        <p:nvSpPr>
          <p:cNvPr id="1048" name="STEP 22"/>
          <p:cNvSpPr txBox="1"/>
          <p:nvPr/>
        </p:nvSpPr>
        <p:spPr>
          <a:xfrm>
            <a:off x="6676000" y="4387265"/>
            <a:ext cx="4677800" cy="80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191F2B"/>
                </a:solidFill>
                <a:latin typeface="+mn-lt"/>
              </a:rPr>
              <a:t>Evidence over six months</a:t>
            </a:r>
          </a:p>
          <a:p>
            <a:pPr algn="l">
              <a:lnSpc>
                <a:spcPct val="105000"/>
              </a:lnSpc>
              <a:spcBef>
                <a:spcPts val="250"/>
              </a:spcBef>
            </a:pPr>
            <a:r>
              <a:rPr lang="en-GB" sz="1400" b="0">
                <a:solidFill>
                  <a:srgbClr val="5A6472"/>
                </a:solidFill>
                <a:latin typeface="+mn-lt"/>
              </a:rPr>
              <a:t>Bills from a licensed supplier covering six consecutive months establish the baseline.</a:t>
            </a:r>
          </a:p>
        </p:txBody>
      </p:sp>
      <p:sp>
        <p:nvSpPr>
          <p:cNvPr id="1049" name="Shape 1049"/>
          <p:cNvSpPr/>
          <p:nvPr/>
        </p:nvSpPr>
        <p:spPr>
          <a:xfrm>
            <a:off x="6291531" y="5766020"/>
            <a:ext cx="5007800" cy="12700"/>
          </a:xfrm>
          <a:prstGeom prst="rect">
            <a:avLst/>
          </a:prstGeom>
          <a:solidFill>
            <a:srgbClr val="E3E5E9"/>
          </a:solidFill>
          <a:ln>
            <a:noFill/>
          </a:ln>
        </p:spPr>
        <p:txBody>
          <a:bodyPr/>
          <a:lstStyle/>
          <a:p>
            <a:endParaRPr lang="en-GB"/>
          </a:p>
        </p:txBody>
      </p:sp>
      <p:sp>
        <p:nvSpPr>
          <p:cNvPr id="1050" name="Shape 1050"/>
          <p:cNvSpPr/>
          <p:nvPr/>
        </p:nvSpPr>
        <p:spPr>
          <a:xfrm>
            <a:off x="838200" y="5864265"/>
            <a:ext cx="10515600" cy="700000"/>
          </a:xfrm>
          <a:prstGeom prst="rect">
            <a:avLst/>
          </a:prstGeom>
          <a:solidFill>
            <a:srgbClr val="FFF4ED"/>
          </a:solidFill>
          <a:ln>
            <a:noFill/>
          </a:ln>
        </p:spPr>
        <p:txBody>
          <a:bodyPr/>
          <a:lstStyle/>
          <a:p>
            <a:endParaRPr lang="en-GB"/>
          </a:p>
        </p:txBody>
      </p:sp>
      <p:sp>
        <p:nvSpPr>
          <p:cNvPr id="1051" name="Shape 1051"/>
          <p:cNvSpPr/>
          <p:nvPr/>
        </p:nvSpPr>
        <p:spPr>
          <a:xfrm>
            <a:off x="838200" y="5864265"/>
            <a:ext cx="68580" cy="700000"/>
          </a:xfrm>
          <a:prstGeom prst="rect">
            <a:avLst/>
          </a:prstGeom>
          <a:solidFill>
            <a:srgbClr val="FF4328"/>
          </a:solidFill>
          <a:ln>
            <a:noFill/>
          </a:ln>
        </p:spPr>
        <p:txBody>
          <a:bodyPr/>
          <a:lstStyle/>
          <a:p>
            <a:endParaRPr lang="en-GB"/>
          </a:p>
        </p:txBody>
      </p:sp>
      <p:sp>
        <p:nvSpPr>
          <p:cNvPr id="1052" name="Ex"/>
          <p:cNvSpPr txBox="1"/>
          <p:nvPr/>
        </p:nvSpPr>
        <p:spPr>
          <a:xfrm>
            <a:off x="1078200" y="5984265"/>
            <a:ext cx="10035600" cy="520000"/>
          </a:xfrm>
          <a:prstGeom prst="rect">
            <a:avLst/>
          </a:prstGeom>
          <a:noFill/>
        </p:spPr>
        <p:txBody>
          <a:bodyPr wrap="square" lIns="0" tIns="0" rIns="0" bIns="0" anchor="t">
            <a:normAutofit/>
          </a:bodyPr>
          <a:lstStyle/>
          <a:p>
            <a:pPr>
              <a:lnSpc>
                <a:spcPct val="105000"/>
              </a:lnSpc>
            </a:pPr>
            <a:r>
              <a:rPr lang="en-GB" sz="1600" b="1">
                <a:solidFill>
                  <a:srgbClr val="191F2B"/>
                </a:solidFill>
                <a:latin typeface="+mn-lt"/>
              </a:rPr>
              <a:t>Worked example: </a:t>
            </a:r>
            <a:r>
              <a:rPr lang="en-GB" sz="1600" b="0">
                <a:solidFill>
                  <a:srgbClr val="191F2B"/>
                </a:solidFill>
                <a:latin typeface="+mn-lt"/>
              </a:rPr>
              <a:t>a site uses 1,000 MWh a year</a:t>
            </a:r>
            <a:r>
              <a:rPr lang="en-GB" sz="1600">
                <a:solidFill>
                  <a:srgbClr val="191F2B"/>
                </a:solidFill>
              </a:rPr>
              <a:t> - </a:t>
            </a:r>
            <a:r>
              <a:rPr lang="en-GB" sz="1600" b="0">
                <a:solidFill>
                  <a:srgbClr val="191F2B"/>
                </a:solidFill>
                <a:latin typeface="+mn-lt"/>
              </a:rPr>
              <a:t>700 MWh from the grid and 300 MWh from on-site solar. Only the 700 MWh is in scope, and all later calculations apply to that figure alone</a:t>
            </a:r>
            <a:r>
              <a:rPr lang="en-GB" sz="1400" b="0">
                <a:solidFill>
                  <a:srgbClr val="191F2B"/>
                </a:solidFill>
                <a:latin typeface="+mn-lt"/>
              </a:rPr>
              <a:t>.</a:t>
            </a:r>
          </a:p>
        </p:txBody>
      </p:sp>
      <p:pic>
        <p:nvPicPr>
          <p:cNvPr id="1053" name="BIST Logo"/>
          <p:cNvPicPr>
            <a:picLocks noChangeAspect="1"/>
          </p:cNvPicPr>
          <p:nvPr/>
        </p:nvPicPr>
        <p:blipFill>
          <a:blip r:embed="rId3"/>
          <a:stretch>
            <a:fillRect/>
          </a:stretch>
        </p:blipFill>
        <p:spPr>
          <a:xfrm>
            <a:off x="10187895" y="0"/>
            <a:ext cx="2004105" cy="1293078"/>
          </a:xfrm>
          <a:prstGeom prst="rect">
            <a:avLst/>
          </a:prstGeom>
        </p:spPr>
      </p:pic>
    </p:spTree>
    <p:extLst>
      <p:ext uri="{BB962C8B-B14F-4D97-AF65-F5344CB8AC3E}">
        <p14:creationId xmlns:p14="http://schemas.microsoft.com/office/powerpoint/2010/main" val="5539045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E2D66-C23D-4E12-9AD0-96FFC1FBC02C}"/>
              </a:ext>
            </a:extLst>
          </p:cNvPr>
          <p:cNvSpPr>
            <a:spLocks noGrp="1"/>
          </p:cNvSpPr>
          <p:nvPr>
            <p:ph type="title"/>
          </p:nvPr>
        </p:nvSpPr>
        <p:spPr>
          <a:xfrm>
            <a:off x="838200" y="365126"/>
            <a:ext cx="9639300" cy="997510"/>
          </a:xfrm>
          <a:prstGeom prst="rect">
            <a:avLst/>
          </a:prstGeom>
        </p:spPr>
        <p:txBody>
          <a:bodyPr/>
          <a:lstStyle/>
          <a:p>
            <a:r>
              <a:rPr lang="en-US"/>
              <a:t>STEP 3: ELIGIBLE ACTIVITY - WHICH ACTIVITIES COUNT</a:t>
            </a:r>
          </a:p>
        </p:txBody>
      </p:sp>
      <p:sp>
        <p:nvSpPr>
          <p:cNvPr id="1054" name="Shape 1054"/>
          <p:cNvSpPr/>
          <p:nvPr/>
        </p:nvSpPr>
        <p:spPr>
          <a:xfrm>
            <a:off x="838200" y="1315778"/>
            <a:ext cx="914400" cy="45720"/>
          </a:xfrm>
          <a:prstGeom prst="rect">
            <a:avLst/>
          </a:prstGeom>
          <a:solidFill>
            <a:srgbClr val="FF4328"/>
          </a:solidFill>
          <a:ln>
            <a:noFill/>
          </a:ln>
        </p:spPr>
        <p:txBody>
          <a:bodyPr/>
          <a:lstStyle/>
          <a:p>
            <a:endParaRPr lang="en-GB"/>
          </a:p>
        </p:txBody>
      </p:sp>
      <p:sp>
        <p:nvSpPr>
          <p:cNvPr id="1055" name="Stand"/>
          <p:cNvSpPr txBox="1"/>
          <p:nvPr/>
        </p:nvSpPr>
        <p:spPr>
          <a:xfrm>
            <a:off x="838200" y="1466498"/>
            <a:ext cx="10515600" cy="420000"/>
          </a:xfrm>
          <a:prstGeom prst="rect">
            <a:avLst/>
          </a:prstGeom>
          <a:noFill/>
        </p:spPr>
        <p:txBody>
          <a:bodyPr wrap="square" lIns="0" tIns="0" rIns="0" bIns="0" anchor="t">
            <a:normAutofit fontScale="92500"/>
          </a:bodyPr>
          <a:lstStyle/>
          <a:p>
            <a:pPr algn="l">
              <a:lnSpc>
                <a:spcPct val="105000"/>
              </a:lnSpc>
              <a:spcBef>
                <a:spcPts val="0"/>
              </a:spcBef>
            </a:pPr>
            <a:r>
              <a:rPr lang="en-GB" sz="1600" b="0">
                <a:solidFill>
                  <a:srgbClr val="5A6472"/>
                </a:solidFill>
                <a:latin typeface="+mn-lt"/>
              </a:rPr>
              <a:t>Eligible electricity covers the production line itself plus the activities that keep eligible manufacturing running on the site</a:t>
            </a:r>
            <a:r>
              <a:rPr lang="en-GB" sz="1400" b="0">
                <a:solidFill>
                  <a:srgbClr val="5A6472"/>
                </a:solidFill>
                <a:latin typeface="+mn-lt"/>
              </a:rPr>
              <a:t>.</a:t>
            </a:r>
          </a:p>
        </p:txBody>
      </p:sp>
      <p:sp>
        <p:nvSpPr>
          <p:cNvPr id="1056" name="Shape 1056"/>
          <p:cNvSpPr/>
          <p:nvPr/>
        </p:nvSpPr>
        <p:spPr>
          <a:xfrm>
            <a:off x="838200" y="2059918"/>
            <a:ext cx="5007800" cy="3140000"/>
          </a:xfrm>
          <a:prstGeom prst="rect">
            <a:avLst/>
          </a:prstGeom>
          <a:solidFill>
            <a:srgbClr val="FFF4ED"/>
          </a:solidFill>
          <a:ln>
            <a:noFill/>
          </a:ln>
        </p:spPr>
        <p:txBody>
          <a:bodyPr/>
          <a:lstStyle/>
          <a:p>
            <a:endParaRPr lang="en-GB"/>
          </a:p>
        </p:txBody>
      </p:sp>
      <p:sp>
        <p:nvSpPr>
          <p:cNvPr id="1057" name="Shape 1057"/>
          <p:cNvSpPr/>
          <p:nvPr/>
        </p:nvSpPr>
        <p:spPr>
          <a:xfrm>
            <a:off x="838200" y="2059918"/>
            <a:ext cx="5007800" cy="45720"/>
          </a:xfrm>
          <a:prstGeom prst="rect">
            <a:avLst/>
          </a:prstGeom>
          <a:solidFill>
            <a:srgbClr val="FF4328"/>
          </a:solidFill>
          <a:ln>
            <a:noFill/>
          </a:ln>
        </p:spPr>
        <p:txBody>
          <a:bodyPr/>
          <a:lstStyle/>
          <a:p>
            <a:endParaRPr lang="en-GB"/>
          </a:p>
        </p:txBody>
      </p:sp>
      <p:sp>
        <p:nvSpPr>
          <p:cNvPr id="1058" name="EligT"/>
          <p:cNvSpPr txBox="1"/>
          <p:nvPr/>
        </p:nvSpPr>
        <p:spPr>
          <a:xfrm>
            <a:off x="1118200" y="2249918"/>
            <a:ext cx="4447800" cy="34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191F2B"/>
                </a:solidFill>
                <a:latin typeface="+mn-lt"/>
              </a:rPr>
              <a:t>Counts as eligible</a:t>
            </a:r>
          </a:p>
        </p:txBody>
      </p:sp>
      <p:sp>
        <p:nvSpPr>
          <p:cNvPr id="1059" name="Shape 1059"/>
          <p:cNvSpPr/>
          <p:nvPr/>
        </p:nvSpPr>
        <p:spPr>
          <a:xfrm>
            <a:off x="1118200" y="2659918"/>
            <a:ext cx="110000" cy="110000"/>
          </a:xfrm>
          <a:prstGeom prst="rect">
            <a:avLst/>
          </a:prstGeom>
          <a:solidFill>
            <a:srgbClr val="FF4328"/>
          </a:solidFill>
          <a:ln>
            <a:noFill/>
          </a:ln>
        </p:spPr>
        <p:txBody>
          <a:bodyPr/>
          <a:lstStyle/>
          <a:p>
            <a:endParaRPr lang="en-GB"/>
          </a:p>
        </p:txBody>
      </p:sp>
      <p:sp>
        <p:nvSpPr>
          <p:cNvPr id="1060" name="E0"/>
          <p:cNvSpPr txBox="1"/>
          <p:nvPr/>
        </p:nvSpPr>
        <p:spPr>
          <a:xfrm>
            <a:off x="1358200" y="2589918"/>
            <a:ext cx="4507800" cy="300000"/>
          </a:xfrm>
          <a:prstGeom prst="rect">
            <a:avLst/>
          </a:prstGeom>
          <a:noFill/>
        </p:spPr>
        <p:txBody>
          <a:bodyPr wrap="square" lIns="0" tIns="0" rIns="0" bIns="0" anchor="t">
            <a:normAutofit/>
          </a:bodyPr>
          <a:lstStyle/>
          <a:p>
            <a:pPr algn="l">
              <a:lnSpc>
                <a:spcPct val="105000"/>
              </a:lnSpc>
              <a:spcBef>
                <a:spcPts val="0"/>
              </a:spcBef>
            </a:pPr>
            <a:r>
              <a:rPr lang="en-GB" sz="1400" b="0">
                <a:solidFill>
                  <a:srgbClr val="5A6472"/>
                </a:solidFill>
                <a:latin typeface="+mn-lt"/>
              </a:rPr>
              <a:t>Machinery in the core process making an eligible product</a:t>
            </a:r>
          </a:p>
        </p:txBody>
      </p:sp>
      <p:sp>
        <p:nvSpPr>
          <p:cNvPr id="1061" name="Shape 1061"/>
          <p:cNvSpPr/>
          <p:nvPr/>
        </p:nvSpPr>
        <p:spPr>
          <a:xfrm>
            <a:off x="1118200" y="2969918"/>
            <a:ext cx="110000" cy="110000"/>
          </a:xfrm>
          <a:prstGeom prst="rect">
            <a:avLst/>
          </a:prstGeom>
          <a:solidFill>
            <a:srgbClr val="FF4328"/>
          </a:solidFill>
          <a:ln>
            <a:noFill/>
          </a:ln>
        </p:spPr>
        <p:txBody>
          <a:bodyPr/>
          <a:lstStyle/>
          <a:p>
            <a:endParaRPr lang="en-GB"/>
          </a:p>
        </p:txBody>
      </p:sp>
      <p:sp>
        <p:nvSpPr>
          <p:cNvPr id="1062" name="E1"/>
          <p:cNvSpPr txBox="1"/>
          <p:nvPr/>
        </p:nvSpPr>
        <p:spPr>
          <a:xfrm>
            <a:off x="1358200" y="2899918"/>
            <a:ext cx="4507800" cy="300000"/>
          </a:xfrm>
          <a:prstGeom prst="rect">
            <a:avLst/>
          </a:prstGeom>
          <a:noFill/>
        </p:spPr>
        <p:txBody>
          <a:bodyPr wrap="square" lIns="0" tIns="0" rIns="0" bIns="0" anchor="t">
            <a:normAutofit/>
          </a:bodyPr>
          <a:lstStyle/>
          <a:p>
            <a:pPr algn="l">
              <a:lnSpc>
                <a:spcPct val="105000"/>
              </a:lnSpc>
              <a:spcBef>
                <a:spcPts val="0"/>
              </a:spcBef>
            </a:pPr>
            <a:r>
              <a:rPr lang="en-GB" sz="1400">
                <a:solidFill>
                  <a:schemeClr val="accent4">
                    <a:lumMod val="65000"/>
                    <a:lumOff val="35000"/>
                  </a:schemeClr>
                </a:solidFill>
                <a:latin typeface="+mn-lt"/>
              </a:rPr>
              <a:t>Support activities for eligible manufacturing</a:t>
            </a:r>
            <a:r>
              <a:rPr lang="en-GB" sz="1400" b="1">
                <a:solidFill>
                  <a:schemeClr val="accent4">
                    <a:lumMod val="50000"/>
                    <a:lumOff val="50000"/>
                  </a:schemeClr>
                </a:solidFill>
                <a:latin typeface="+mn-lt"/>
              </a:rPr>
              <a:t>:</a:t>
            </a:r>
          </a:p>
        </p:txBody>
      </p:sp>
      <p:sp>
        <p:nvSpPr>
          <p:cNvPr id="1063" name="Shape 1063"/>
          <p:cNvSpPr/>
          <p:nvPr/>
        </p:nvSpPr>
        <p:spPr>
          <a:xfrm>
            <a:off x="1418200" y="3279918"/>
            <a:ext cx="110000" cy="110000"/>
          </a:xfrm>
          <a:prstGeom prst="rect">
            <a:avLst/>
          </a:prstGeom>
          <a:solidFill>
            <a:srgbClr val="FF4328"/>
          </a:solidFill>
          <a:ln>
            <a:noFill/>
          </a:ln>
        </p:spPr>
        <p:txBody>
          <a:bodyPr/>
          <a:lstStyle/>
          <a:p>
            <a:endParaRPr lang="en-GB"/>
          </a:p>
        </p:txBody>
      </p:sp>
      <p:sp>
        <p:nvSpPr>
          <p:cNvPr id="1064" name="E2"/>
          <p:cNvSpPr txBox="1"/>
          <p:nvPr/>
        </p:nvSpPr>
        <p:spPr>
          <a:xfrm>
            <a:off x="1658200" y="3209918"/>
            <a:ext cx="4207800" cy="300000"/>
          </a:xfrm>
          <a:prstGeom prst="rect">
            <a:avLst/>
          </a:prstGeom>
          <a:noFill/>
        </p:spPr>
        <p:txBody>
          <a:bodyPr wrap="square" lIns="0" tIns="0" rIns="0" bIns="0" anchor="t">
            <a:normAutofit/>
          </a:bodyPr>
          <a:lstStyle/>
          <a:p>
            <a:pPr algn="l">
              <a:lnSpc>
                <a:spcPct val="105000"/>
              </a:lnSpc>
              <a:spcBef>
                <a:spcPts val="0"/>
              </a:spcBef>
            </a:pPr>
            <a:r>
              <a:rPr lang="en-GB" sz="1400" b="0">
                <a:solidFill>
                  <a:srgbClr val="5A6472"/>
                </a:solidFill>
                <a:latin typeface="+mn-lt"/>
              </a:rPr>
              <a:t>Off-line machinery needed for production</a:t>
            </a:r>
          </a:p>
        </p:txBody>
      </p:sp>
      <p:sp>
        <p:nvSpPr>
          <p:cNvPr id="1065" name="Shape 1065"/>
          <p:cNvSpPr/>
          <p:nvPr/>
        </p:nvSpPr>
        <p:spPr>
          <a:xfrm>
            <a:off x="1418200" y="3589918"/>
            <a:ext cx="110000" cy="110000"/>
          </a:xfrm>
          <a:prstGeom prst="rect">
            <a:avLst/>
          </a:prstGeom>
          <a:solidFill>
            <a:srgbClr val="FF4328"/>
          </a:solidFill>
          <a:ln>
            <a:noFill/>
          </a:ln>
        </p:spPr>
        <p:txBody>
          <a:bodyPr/>
          <a:lstStyle/>
          <a:p>
            <a:endParaRPr lang="en-GB"/>
          </a:p>
        </p:txBody>
      </p:sp>
      <p:sp>
        <p:nvSpPr>
          <p:cNvPr id="1066" name="E3"/>
          <p:cNvSpPr txBox="1"/>
          <p:nvPr/>
        </p:nvSpPr>
        <p:spPr>
          <a:xfrm>
            <a:off x="1658200" y="3519918"/>
            <a:ext cx="4207800" cy="300000"/>
          </a:xfrm>
          <a:prstGeom prst="rect">
            <a:avLst/>
          </a:prstGeom>
          <a:noFill/>
        </p:spPr>
        <p:txBody>
          <a:bodyPr wrap="square" lIns="0" tIns="0" rIns="0" bIns="0" anchor="t">
            <a:normAutofit/>
          </a:bodyPr>
          <a:lstStyle/>
          <a:p>
            <a:pPr algn="l">
              <a:lnSpc>
                <a:spcPct val="105000"/>
              </a:lnSpc>
              <a:spcBef>
                <a:spcPts val="0"/>
              </a:spcBef>
            </a:pPr>
            <a:r>
              <a:rPr lang="en-GB" sz="1400" b="0">
                <a:solidFill>
                  <a:srgbClr val="5A6472"/>
                </a:solidFill>
                <a:latin typeface="+mn-lt"/>
              </a:rPr>
              <a:t>HVAC, chillers and process cooling</a:t>
            </a:r>
          </a:p>
        </p:txBody>
      </p:sp>
      <p:sp>
        <p:nvSpPr>
          <p:cNvPr id="1067" name="Shape 1067"/>
          <p:cNvSpPr/>
          <p:nvPr/>
        </p:nvSpPr>
        <p:spPr>
          <a:xfrm>
            <a:off x="1418200" y="3899918"/>
            <a:ext cx="110000" cy="110000"/>
          </a:xfrm>
          <a:prstGeom prst="rect">
            <a:avLst/>
          </a:prstGeom>
          <a:solidFill>
            <a:srgbClr val="FF4328"/>
          </a:solidFill>
          <a:ln>
            <a:noFill/>
          </a:ln>
        </p:spPr>
        <p:txBody>
          <a:bodyPr/>
          <a:lstStyle/>
          <a:p>
            <a:endParaRPr lang="en-GB"/>
          </a:p>
        </p:txBody>
      </p:sp>
      <p:sp>
        <p:nvSpPr>
          <p:cNvPr id="1068" name="E4"/>
          <p:cNvSpPr txBox="1"/>
          <p:nvPr/>
        </p:nvSpPr>
        <p:spPr>
          <a:xfrm>
            <a:off x="1658200" y="3829918"/>
            <a:ext cx="4207800" cy="300000"/>
          </a:xfrm>
          <a:prstGeom prst="rect">
            <a:avLst/>
          </a:prstGeom>
          <a:noFill/>
        </p:spPr>
        <p:txBody>
          <a:bodyPr wrap="square" lIns="0" tIns="0" rIns="0" bIns="0" anchor="t">
            <a:normAutofit/>
          </a:bodyPr>
          <a:lstStyle/>
          <a:p>
            <a:pPr algn="l">
              <a:lnSpc>
                <a:spcPct val="105000"/>
              </a:lnSpc>
              <a:spcBef>
                <a:spcPts val="0"/>
              </a:spcBef>
            </a:pPr>
            <a:r>
              <a:rPr lang="en-GB" sz="1400" b="0">
                <a:solidFill>
                  <a:srgbClr val="5A6472"/>
                </a:solidFill>
                <a:latin typeface="+mn-lt"/>
              </a:rPr>
              <a:t>Compressed air, lighting, IT and controls</a:t>
            </a:r>
          </a:p>
        </p:txBody>
      </p:sp>
      <p:sp>
        <p:nvSpPr>
          <p:cNvPr id="1069" name="Shape 1069"/>
          <p:cNvSpPr/>
          <p:nvPr/>
        </p:nvSpPr>
        <p:spPr>
          <a:xfrm>
            <a:off x="1418200" y="4209918"/>
            <a:ext cx="110000" cy="110000"/>
          </a:xfrm>
          <a:prstGeom prst="rect">
            <a:avLst/>
          </a:prstGeom>
          <a:solidFill>
            <a:srgbClr val="FF4328"/>
          </a:solidFill>
          <a:ln>
            <a:noFill/>
          </a:ln>
        </p:spPr>
        <p:txBody>
          <a:bodyPr/>
          <a:lstStyle/>
          <a:p>
            <a:endParaRPr lang="en-GB"/>
          </a:p>
        </p:txBody>
      </p:sp>
      <p:sp>
        <p:nvSpPr>
          <p:cNvPr id="1070" name="E5"/>
          <p:cNvSpPr txBox="1"/>
          <p:nvPr/>
        </p:nvSpPr>
        <p:spPr>
          <a:xfrm>
            <a:off x="1658200" y="4139918"/>
            <a:ext cx="4207800" cy="300000"/>
          </a:xfrm>
          <a:prstGeom prst="rect">
            <a:avLst/>
          </a:prstGeom>
          <a:noFill/>
        </p:spPr>
        <p:txBody>
          <a:bodyPr wrap="square" lIns="0" tIns="0" rIns="0" bIns="0" anchor="t">
            <a:normAutofit/>
          </a:bodyPr>
          <a:lstStyle/>
          <a:p>
            <a:pPr algn="l">
              <a:lnSpc>
                <a:spcPct val="105000"/>
              </a:lnSpc>
              <a:spcBef>
                <a:spcPts val="0"/>
              </a:spcBef>
            </a:pPr>
            <a:r>
              <a:rPr lang="en-GB" sz="1400" b="0">
                <a:solidFill>
                  <a:srgbClr val="5A6472"/>
                </a:solidFill>
                <a:latin typeface="+mn-lt"/>
              </a:rPr>
              <a:t>Material handling, logistics and EV charging</a:t>
            </a:r>
          </a:p>
        </p:txBody>
      </p:sp>
      <p:sp>
        <p:nvSpPr>
          <p:cNvPr id="1071" name="Shape 1071"/>
          <p:cNvSpPr/>
          <p:nvPr/>
        </p:nvSpPr>
        <p:spPr>
          <a:xfrm>
            <a:off x="1418200" y="4519918"/>
            <a:ext cx="110000" cy="110000"/>
          </a:xfrm>
          <a:prstGeom prst="rect">
            <a:avLst/>
          </a:prstGeom>
          <a:solidFill>
            <a:srgbClr val="FF4328"/>
          </a:solidFill>
          <a:ln>
            <a:noFill/>
          </a:ln>
        </p:spPr>
        <p:txBody>
          <a:bodyPr/>
          <a:lstStyle/>
          <a:p>
            <a:endParaRPr lang="en-GB"/>
          </a:p>
        </p:txBody>
      </p:sp>
      <p:sp>
        <p:nvSpPr>
          <p:cNvPr id="1072" name="E6"/>
          <p:cNvSpPr txBox="1"/>
          <p:nvPr/>
        </p:nvSpPr>
        <p:spPr>
          <a:xfrm>
            <a:off x="1658200" y="4449918"/>
            <a:ext cx="4207800" cy="300000"/>
          </a:xfrm>
          <a:prstGeom prst="rect">
            <a:avLst/>
          </a:prstGeom>
          <a:noFill/>
        </p:spPr>
        <p:txBody>
          <a:bodyPr wrap="square" lIns="0" tIns="0" rIns="0" bIns="0" anchor="t">
            <a:normAutofit/>
          </a:bodyPr>
          <a:lstStyle/>
          <a:p>
            <a:pPr algn="l">
              <a:lnSpc>
                <a:spcPct val="105000"/>
              </a:lnSpc>
              <a:spcBef>
                <a:spcPts val="0"/>
              </a:spcBef>
            </a:pPr>
            <a:r>
              <a:rPr lang="en-GB" sz="1400" b="0">
                <a:solidFill>
                  <a:srgbClr val="5A6472"/>
                </a:solidFill>
                <a:latin typeface="+mn-lt"/>
              </a:rPr>
              <a:t>Testing, repairs, interim storage and R&amp;D</a:t>
            </a:r>
          </a:p>
        </p:txBody>
      </p:sp>
      <p:sp>
        <p:nvSpPr>
          <p:cNvPr id="1201" name="Shape 1201"/>
          <p:cNvSpPr/>
          <p:nvPr/>
        </p:nvSpPr>
        <p:spPr>
          <a:xfrm>
            <a:off x="1418200" y="4829918"/>
            <a:ext cx="110000" cy="110000"/>
          </a:xfrm>
          <a:prstGeom prst="rect">
            <a:avLst/>
          </a:prstGeom>
          <a:solidFill>
            <a:srgbClr val="FF4328"/>
          </a:solidFill>
          <a:ln>
            <a:noFill/>
          </a:ln>
        </p:spPr>
        <p:txBody>
          <a:bodyPr/>
          <a:lstStyle/>
          <a:p>
            <a:endParaRPr lang="en-GB"/>
          </a:p>
        </p:txBody>
      </p:sp>
      <p:sp>
        <p:nvSpPr>
          <p:cNvPr id="1202" name="E7"/>
          <p:cNvSpPr txBox="1"/>
          <p:nvPr/>
        </p:nvSpPr>
        <p:spPr>
          <a:xfrm>
            <a:off x="1658200" y="4759918"/>
            <a:ext cx="4207800" cy="300000"/>
          </a:xfrm>
          <a:prstGeom prst="rect">
            <a:avLst/>
          </a:prstGeom>
          <a:noFill/>
        </p:spPr>
        <p:txBody>
          <a:bodyPr wrap="square" lIns="0" tIns="0" rIns="0" bIns="0" anchor="t">
            <a:normAutofit/>
          </a:bodyPr>
          <a:lstStyle/>
          <a:p>
            <a:pPr algn="l">
              <a:lnSpc>
                <a:spcPct val="105000"/>
              </a:lnSpc>
              <a:spcBef>
                <a:spcPts val="0"/>
              </a:spcBef>
            </a:pPr>
            <a:r>
              <a:rPr lang="en-GB" sz="1400" b="0">
                <a:solidFill>
                  <a:srgbClr val="5A6472"/>
                </a:solidFill>
                <a:latin typeface="+mn-lt"/>
              </a:rPr>
              <a:t>Corporate offices, for example sales and HR</a:t>
            </a:r>
          </a:p>
        </p:txBody>
      </p:sp>
      <p:sp>
        <p:nvSpPr>
          <p:cNvPr id="1073" name="Shape 1073"/>
          <p:cNvSpPr/>
          <p:nvPr/>
        </p:nvSpPr>
        <p:spPr>
          <a:xfrm>
            <a:off x="6346000" y="2059918"/>
            <a:ext cx="5007800" cy="3140000"/>
          </a:xfrm>
          <a:prstGeom prst="rect">
            <a:avLst/>
          </a:prstGeom>
          <a:solidFill>
            <a:srgbClr val="F7F7F8"/>
          </a:solidFill>
          <a:ln>
            <a:noFill/>
          </a:ln>
        </p:spPr>
        <p:txBody>
          <a:bodyPr/>
          <a:lstStyle/>
          <a:p>
            <a:endParaRPr lang="en-GB"/>
          </a:p>
        </p:txBody>
      </p:sp>
      <p:sp>
        <p:nvSpPr>
          <p:cNvPr id="1074" name="Shape 1074"/>
          <p:cNvSpPr/>
          <p:nvPr/>
        </p:nvSpPr>
        <p:spPr>
          <a:xfrm>
            <a:off x="6346000" y="2059918"/>
            <a:ext cx="5007800" cy="45720"/>
          </a:xfrm>
          <a:prstGeom prst="rect">
            <a:avLst/>
          </a:prstGeom>
          <a:solidFill>
            <a:srgbClr val="9AA1AC"/>
          </a:solidFill>
          <a:ln>
            <a:noFill/>
          </a:ln>
        </p:spPr>
        <p:txBody>
          <a:bodyPr/>
          <a:lstStyle/>
          <a:p>
            <a:endParaRPr lang="en-GB"/>
          </a:p>
        </p:txBody>
      </p:sp>
      <p:sp>
        <p:nvSpPr>
          <p:cNvPr id="1075" name="InelT"/>
          <p:cNvSpPr txBox="1"/>
          <p:nvPr/>
        </p:nvSpPr>
        <p:spPr>
          <a:xfrm>
            <a:off x="6626000" y="2249918"/>
            <a:ext cx="4447800" cy="34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191F2B"/>
                </a:solidFill>
                <a:latin typeface="+mn-lt"/>
              </a:rPr>
              <a:t>Does not count</a:t>
            </a:r>
          </a:p>
        </p:txBody>
      </p:sp>
      <p:sp>
        <p:nvSpPr>
          <p:cNvPr id="1076" name="Shape 1076"/>
          <p:cNvSpPr/>
          <p:nvPr/>
        </p:nvSpPr>
        <p:spPr>
          <a:xfrm>
            <a:off x="6626000" y="2659918"/>
            <a:ext cx="110000" cy="110000"/>
          </a:xfrm>
          <a:prstGeom prst="rect">
            <a:avLst/>
          </a:prstGeom>
          <a:solidFill>
            <a:srgbClr val="9AA1AC"/>
          </a:solidFill>
          <a:ln>
            <a:noFill/>
          </a:ln>
        </p:spPr>
        <p:txBody>
          <a:bodyPr/>
          <a:lstStyle/>
          <a:p>
            <a:endParaRPr lang="en-GB"/>
          </a:p>
        </p:txBody>
      </p:sp>
      <p:sp>
        <p:nvSpPr>
          <p:cNvPr id="1077" name="I0"/>
          <p:cNvSpPr txBox="1"/>
          <p:nvPr/>
        </p:nvSpPr>
        <p:spPr>
          <a:xfrm>
            <a:off x="6866000" y="2589918"/>
            <a:ext cx="4207800" cy="300000"/>
          </a:xfrm>
          <a:prstGeom prst="rect">
            <a:avLst/>
          </a:prstGeom>
          <a:noFill/>
        </p:spPr>
        <p:txBody>
          <a:bodyPr wrap="square" lIns="0" tIns="0" rIns="0" bIns="0" anchor="t">
            <a:normAutofit/>
          </a:bodyPr>
          <a:lstStyle/>
          <a:p>
            <a:pPr algn="l">
              <a:lnSpc>
                <a:spcPct val="105000"/>
              </a:lnSpc>
              <a:spcBef>
                <a:spcPts val="0"/>
              </a:spcBef>
            </a:pPr>
            <a:r>
              <a:rPr lang="en-GB" sz="1400" b="0">
                <a:solidFill>
                  <a:srgbClr val="5A6472"/>
                </a:solidFill>
                <a:latin typeface="+mn-lt"/>
              </a:rPr>
              <a:t>Production of ineligible products</a:t>
            </a:r>
          </a:p>
        </p:txBody>
      </p:sp>
      <p:sp>
        <p:nvSpPr>
          <p:cNvPr id="1078" name="Shape 1078"/>
          <p:cNvSpPr/>
          <p:nvPr/>
        </p:nvSpPr>
        <p:spPr>
          <a:xfrm>
            <a:off x="6626000" y="2999918"/>
            <a:ext cx="110000" cy="110000"/>
          </a:xfrm>
          <a:prstGeom prst="rect">
            <a:avLst/>
          </a:prstGeom>
          <a:solidFill>
            <a:srgbClr val="9AA1AC"/>
          </a:solidFill>
          <a:ln>
            <a:noFill/>
          </a:ln>
        </p:spPr>
        <p:txBody>
          <a:bodyPr/>
          <a:lstStyle/>
          <a:p>
            <a:endParaRPr lang="en-GB"/>
          </a:p>
        </p:txBody>
      </p:sp>
      <p:sp>
        <p:nvSpPr>
          <p:cNvPr id="1079" name="I1"/>
          <p:cNvSpPr txBox="1"/>
          <p:nvPr/>
        </p:nvSpPr>
        <p:spPr>
          <a:xfrm>
            <a:off x="6866000" y="2929918"/>
            <a:ext cx="4207800" cy="300000"/>
          </a:xfrm>
          <a:prstGeom prst="rect">
            <a:avLst/>
          </a:prstGeom>
          <a:noFill/>
        </p:spPr>
        <p:txBody>
          <a:bodyPr wrap="square" lIns="0" tIns="0" rIns="0" bIns="0" anchor="t">
            <a:normAutofit/>
          </a:bodyPr>
          <a:lstStyle/>
          <a:p>
            <a:pPr algn="l">
              <a:lnSpc>
                <a:spcPct val="105000"/>
              </a:lnSpc>
              <a:spcBef>
                <a:spcPts val="0"/>
              </a:spcBef>
            </a:pPr>
            <a:r>
              <a:rPr lang="en-GB" sz="1400" b="0">
                <a:solidFill>
                  <a:srgbClr val="5A6472"/>
                </a:solidFill>
                <a:latin typeface="+mn-lt"/>
              </a:rPr>
              <a:t>Support mainly for ineligible production</a:t>
            </a:r>
          </a:p>
        </p:txBody>
      </p:sp>
      <p:sp>
        <p:nvSpPr>
          <p:cNvPr id="1080" name="Shape 1080"/>
          <p:cNvSpPr/>
          <p:nvPr/>
        </p:nvSpPr>
        <p:spPr>
          <a:xfrm>
            <a:off x="6626000" y="3339918"/>
            <a:ext cx="110000" cy="110000"/>
          </a:xfrm>
          <a:prstGeom prst="rect">
            <a:avLst/>
          </a:prstGeom>
          <a:solidFill>
            <a:srgbClr val="9AA1AC"/>
          </a:solidFill>
          <a:ln>
            <a:noFill/>
          </a:ln>
        </p:spPr>
        <p:txBody>
          <a:bodyPr/>
          <a:lstStyle/>
          <a:p>
            <a:endParaRPr lang="en-GB"/>
          </a:p>
        </p:txBody>
      </p:sp>
      <p:sp>
        <p:nvSpPr>
          <p:cNvPr id="1081" name="I2"/>
          <p:cNvSpPr txBox="1"/>
          <p:nvPr/>
        </p:nvSpPr>
        <p:spPr>
          <a:xfrm>
            <a:off x="6866000" y="3269918"/>
            <a:ext cx="4207800" cy="300000"/>
          </a:xfrm>
          <a:prstGeom prst="rect">
            <a:avLst/>
          </a:prstGeom>
          <a:noFill/>
        </p:spPr>
        <p:txBody>
          <a:bodyPr wrap="square" lIns="0" tIns="0" rIns="0" bIns="0" anchor="t">
            <a:normAutofit/>
          </a:bodyPr>
          <a:lstStyle/>
          <a:p>
            <a:pPr algn="l">
              <a:lnSpc>
                <a:spcPct val="105000"/>
              </a:lnSpc>
              <a:spcBef>
                <a:spcPts val="0"/>
              </a:spcBef>
            </a:pPr>
            <a:r>
              <a:rPr lang="en-GB" sz="1400" b="0">
                <a:solidFill>
                  <a:srgbClr val="5A6472"/>
                </a:solidFill>
                <a:latin typeface="+mn-lt"/>
              </a:rPr>
              <a:t>Transport between sites</a:t>
            </a:r>
          </a:p>
        </p:txBody>
      </p:sp>
      <p:sp>
        <p:nvSpPr>
          <p:cNvPr id="1082" name="Shape 1082"/>
          <p:cNvSpPr/>
          <p:nvPr/>
        </p:nvSpPr>
        <p:spPr>
          <a:xfrm>
            <a:off x="6626000" y="3679918"/>
            <a:ext cx="110000" cy="110000"/>
          </a:xfrm>
          <a:prstGeom prst="rect">
            <a:avLst/>
          </a:prstGeom>
          <a:solidFill>
            <a:srgbClr val="9AA1AC"/>
          </a:solidFill>
          <a:ln>
            <a:noFill/>
          </a:ln>
        </p:spPr>
        <p:txBody>
          <a:bodyPr/>
          <a:lstStyle/>
          <a:p>
            <a:endParaRPr lang="en-GB"/>
          </a:p>
        </p:txBody>
      </p:sp>
      <p:sp>
        <p:nvSpPr>
          <p:cNvPr id="1083" name="I3"/>
          <p:cNvSpPr txBox="1"/>
          <p:nvPr/>
        </p:nvSpPr>
        <p:spPr>
          <a:xfrm>
            <a:off x="6866000" y="3609918"/>
            <a:ext cx="4207800" cy="300000"/>
          </a:xfrm>
          <a:prstGeom prst="rect">
            <a:avLst/>
          </a:prstGeom>
          <a:noFill/>
        </p:spPr>
        <p:txBody>
          <a:bodyPr wrap="square" lIns="0" tIns="0" rIns="0" bIns="0" anchor="t">
            <a:normAutofit/>
          </a:bodyPr>
          <a:lstStyle/>
          <a:p>
            <a:pPr algn="l">
              <a:lnSpc>
                <a:spcPct val="105000"/>
              </a:lnSpc>
              <a:spcBef>
                <a:spcPts val="0"/>
              </a:spcBef>
            </a:pPr>
            <a:r>
              <a:rPr lang="en-GB" sz="1400" b="0">
                <a:solidFill>
                  <a:srgbClr val="5A6472"/>
                </a:solidFill>
                <a:latin typeface="+mn-lt"/>
              </a:rPr>
              <a:t>Activity not supporting on-site manufacturing</a:t>
            </a:r>
          </a:p>
        </p:txBody>
      </p:sp>
      <p:sp>
        <p:nvSpPr>
          <p:cNvPr id="1084" name="Shape 1084"/>
          <p:cNvSpPr/>
          <p:nvPr/>
        </p:nvSpPr>
        <p:spPr>
          <a:xfrm>
            <a:off x="6626000" y="4019918"/>
            <a:ext cx="110000" cy="110000"/>
          </a:xfrm>
          <a:prstGeom prst="rect">
            <a:avLst/>
          </a:prstGeom>
          <a:solidFill>
            <a:srgbClr val="9AA1AC"/>
          </a:solidFill>
          <a:ln>
            <a:noFill/>
          </a:ln>
        </p:spPr>
        <p:txBody>
          <a:bodyPr/>
          <a:lstStyle/>
          <a:p>
            <a:endParaRPr lang="en-GB"/>
          </a:p>
        </p:txBody>
      </p:sp>
      <p:sp>
        <p:nvSpPr>
          <p:cNvPr id="1085" name="I4"/>
          <p:cNvSpPr txBox="1"/>
          <p:nvPr/>
        </p:nvSpPr>
        <p:spPr>
          <a:xfrm>
            <a:off x="6866000" y="3949918"/>
            <a:ext cx="4207800" cy="300000"/>
          </a:xfrm>
          <a:prstGeom prst="rect">
            <a:avLst/>
          </a:prstGeom>
          <a:noFill/>
        </p:spPr>
        <p:txBody>
          <a:bodyPr wrap="square" lIns="0" tIns="0" rIns="0" bIns="0" anchor="t">
            <a:normAutofit/>
          </a:bodyPr>
          <a:lstStyle/>
          <a:p>
            <a:pPr algn="l">
              <a:lnSpc>
                <a:spcPct val="105000"/>
              </a:lnSpc>
              <a:spcBef>
                <a:spcPts val="0"/>
              </a:spcBef>
            </a:pPr>
            <a:r>
              <a:rPr lang="en-GB" sz="1400" b="0">
                <a:solidFill>
                  <a:srgbClr val="5A6472"/>
                </a:solidFill>
                <a:latin typeface="+mn-lt"/>
              </a:rPr>
              <a:t>Activity provided for the use of others</a:t>
            </a:r>
          </a:p>
        </p:txBody>
      </p:sp>
      <p:sp>
        <p:nvSpPr>
          <p:cNvPr id="1086" name="Shape 1086"/>
          <p:cNvSpPr/>
          <p:nvPr/>
        </p:nvSpPr>
        <p:spPr>
          <a:xfrm>
            <a:off x="838199" y="5219918"/>
            <a:ext cx="10515600" cy="1623420"/>
          </a:xfrm>
          <a:prstGeom prst="rect">
            <a:avLst/>
          </a:prstGeom>
          <a:solidFill>
            <a:srgbClr val="FF4328"/>
          </a:solidFill>
          <a:ln>
            <a:noFill/>
          </a:ln>
        </p:spPr>
        <p:txBody>
          <a:bodyPr/>
          <a:lstStyle/>
          <a:p>
            <a:endParaRPr lang="en-GB"/>
          </a:p>
        </p:txBody>
      </p:sp>
      <p:sp>
        <p:nvSpPr>
          <p:cNvPr id="1087" name="Split"/>
          <p:cNvSpPr txBox="1"/>
          <p:nvPr/>
        </p:nvSpPr>
        <p:spPr>
          <a:xfrm>
            <a:off x="1002053" y="5279918"/>
            <a:ext cx="9915600" cy="1563420"/>
          </a:xfrm>
          <a:prstGeom prst="rect">
            <a:avLst/>
          </a:prstGeom>
          <a:noFill/>
        </p:spPr>
        <p:txBody>
          <a:bodyPr wrap="square" lIns="0" tIns="0" rIns="0" bIns="0" anchor="t">
            <a:normAutofit/>
          </a:bodyPr>
          <a:lstStyle/>
          <a:p>
            <a:pPr algn="l">
              <a:lnSpc>
                <a:spcPct val="105000"/>
              </a:lnSpc>
              <a:spcBef>
                <a:spcPts val="0"/>
              </a:spcBef>
            </a:pPr>
            <a:r>
              <a:rPr lang="en-GB" sz="1600" b="1">
                <a:solidFill>
                  <a:srgbClr val="FFFFFF"/>
                </a:solidFill>
                <a:latin typeface="+mn-lt"/>
              </a:rPr>
              <a:t>Supporting activities that serve both eligible and ineligible production</a:t>
            </a:r>
          </a:p>
          <a:p>
            <a:pPr algn="l">
              <a:lnSpc>
                <a:spcPct val="105000"/>
              </a:lnSpc>
              <a:spcBef>
                <a:spcPts val="200"/>
              </a:spcBef>
            </a:pPr>
            <a:r>
              <a:rPr lang="en-GB" sz="1600" b="0">
                <a:solidFill>
                  <a:srgbClr val="FFFFFF"/>
                </a:solidFill>
                <a:latin typeface="+mn-lt"/>
              </a:rPr>
              <a:t>Work out how much of the activity's electricity supports eligible products. Count half of it if that share is </a:t>
            </a:r>
            <a:r>
              <a:rPr lang="en-GB" sz="1600">
                <a:solidFill>
                  <a:srgbClr val="FFFFFF"/>
                </a:solidFill>
              </a:rPr>
              <a:t>25-50</a:t>
            </a:r>
            <a:r>
              <a:rPr lang="en-GB" sz="1600" b="0">
                <a:solidFill>
                  <a:srgbClr val="FFFFFF"/>
                </a:solidFill>
                <a:latin typeface="+mn-lt"/>
              </a:rPr>
              <a:t>%, and all of it above 50%. </a:t>
            </a:r>
          </a:p>
          <a:p>
            <a:pPr algn="l">
              <a:lnSpc>
                <a:spcPct val="105000"/>
              </a:lnSpc>
              <a:spcBef>
                <a:spcPts val="200"/>
              </a:spcBef>
            </a:pPr>
            <a:endParaRPr lang="en-GB" sz="800">
              <a:solidFill>
                <a:srgbClr val="FFFFFF"/>
              </a:solidFill>
              <a:cs typeface="Arial"/>
            </a:endParaRPr>
          </a:p>
          <a:p>
            <a:pPr>
              <a:lnSpc>
                <a:spcPct val="105000"/>
              </a:lnSpc>
              <a:spcBef>
                <a:spcPts val="200"/>
              </a:spcBef>
            </a:pPr>
            <a:r>
              <a:rPr lang="en-GB" sz="1600" b="1">
                <a:solidFill>
                  <a:srgbClr val="FFFFFF"/>
                </a:solidFill>
              </a:rPr>
              <a:t>Example</a:t>
            </a:r>
            <a:r>
              <a:rPr lang="en-GB" sz="1600">
                <a:solidFill>
                  <a:srgbClr val="FFFFFF"/>
                </a:solidFill>
              </a:rPr>
              <a:t>: Manufacturer A uses 220 MWh on the production line, and 120 MWh on shared supporting activities of which 40% supports eligible production – so half, 60 MWh, counts. So total is 280MWh.</a:t>
            </a:r>
          </a:p>
          <a:p>
            <a:pPr algn="l">
              <a:lnSpc>
                <a:spcPct val="105000"/>
              </a:lnSpc>
              <a:spcBef>
                <a:spcPts val="200"/>
              </a:spcBef>
            </a:pPr>
            <a:endParaRPr lang="en-GB" sz="1600" b="0">
              <a:solidFill>
                <a:srgbClr val="FFFFFF"/>
              </a:solidFill>
              <a:latin typeface="+mn-lt"/>
              <a:cs typeface="Arial"/>
            </a:endParaRPr>
          </a:p>
        </p:txBody>
      </p:sp>
      <p:pic>
        <p:nvPicPr>
          <p:cNvPr id="1088" name="BIST Logo"/>
          <p:cNvPicPr>
            <a:picLocks noChangeAspect="1"/>
          </p:cNvPicPr>
          <p:nvPr/>
        </p:nvPicPr>
        <p:blipFill>
          <a:blip r:embed="rId2"/>
          <a:stretch>
            <a:fillRect/>
          </a:stretch>
        </p:blipFill>
        <p:spPr>
          <a:xfrm>
            <a:off x="10187895" y="0"/>
            <a:ext cx="2004105" cy="1293078"/>
          </a:xfrm>
          <a:prstGeom prst="rect">
            <a:avLst/>
          </a:prstGeom>
        </p:spPr>
      </p:pic>
    </p:spTree>
    <p:extLst>
      <p:ext uri="{BB962C8B-B14F-4D97-AF65-F5344CB8AC3E}">
        <p14:creationId xmlns:p14="http://schemas.microsoft.com/office/powerpoint/2010/main" val="6223636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06045-CF83-402F-A9E0-E08D2D290226}"/>
              </a:ext>
            </a:extLst>
          </p:cNvPr>
          <p:cNvSpPr>
            <a:spLocks noGrp="1"/>
          </p:cNvSpPr>
          <p:nvPr>
            <p:ph type="title"/>
          </p:nvPr>
        </p:nvSpPr>
        <p:spPr>
          <a:xfrm>
            <a:off x="630204" y="413735"/>
            <a:ext cx="9249696" cy="997510"/>
          </a:xfrm>
          <a:prstGeom prst="rect">
            <a:avLst/>
          </a:prstGeom>
        </p:spPr>
        <p:txBody>
          <a:bodyPr/>
          <a:lstStyle/>
          <a:p>
            <a:r>
              <a:rPr lang="en-US"/>
              <a:t>STEP 4: CALCULATE PRO-RATING LEVEL</a:t>
            </a:r>
          </a:p>
        </p:txBody>
      </p:sp>
      <p:sp>
        <p:nvSpPr>
          <p:cNvPr id="1089" name="Shape 1089"/>
          <p:cNvSpPr/>
          <p:nvPr/>
        </p:nvSpPr>
        <p:spPr>
          <a:xfrm>
            <a:off x="838200" y="1240000"/>
            <a:ext cx="914400" cy="45720"/>
          </a:xfrm>
          <a:prstGeom prst="rect">
            <a:avLst/>
          </a:prstGeom>
          <a:solidFill>
            <a:srgbClr val="FF4328"/>
          </a:solidFill>
          <a:ln>
            <a:noFill/>
          </a:ln>
        </p:spPr>
        <p:txBody>
          <a:bodyPr/>
          <a:lstStyle/>
          <a:p>
            <a:endParaRPr lang="en-GB"/>
          </a:p>
        </p:txBody>
      </p:sp>
      <p:sp>
        <p:nvSpPr>
          <p:cNvPr id="1090" name="Stand"/>
          <p:cNvSpPr txBox="1"/>
          <p:nvPr/>
        </p:nvSpPr>
        <p:spPr>
          <a:xfrm>
            <a:off x="838200" y="1390000"/>
            <a:ext cx="10515600" cy="420000"/>
          </a:xfrm>
          <a:prstGeom prst="rect">
            <a:avLst/>
          </a:prstGeom>
          <a:noFill/>
        </p:spPr>
        <p:txBody>
          <a:bodyPr wrap="square" lIns="0" tIns="0" rIns="0" bIns="0" anchor="t">
            <a:normAutofit/>
          </a:bodyPr>
          <a:lstStyle/>
          <a:p>
            <a:pPr>
              <a:lnSpc>
                <a:spcPct val="105000"/>
              </a:lnSpc>
            </a:pPr>
            <a:r>
              <a:rPr lang="en-GB" sz="1600" b="0">
                <a:solidFill>
                  <a:srgbClr val="5A6472"/>
                </a:solidFill>
                <a:latin typeface="+mn-lt"/>
              </a:rPr>
              <a:t>Divide eligible electricity by total grid electricity </a:t>
            </a:r>
            <a:r>
              <a:rPr lang="en-GB" sz="1600">
                <a:solidFill>
                  <a:srgbClr val="5A6472"/>
                </a:solidFill>
              </a:rPr>
              <a:t>– </a:t>
            </a:r>
            <a:r>
              <a:rPr lang="en-GB" sz="1600" b="0">
                <a:solidFill>
                  <a:srgbClr val="5A6472"/>
                </a:solidFill>
                <a:latin typeface="+mn-lt"/>
              </a:rPr>
              <a:t>the resulting share decides which of three exemption bands applies.</a:t>
            </a:r>
          </a:p>
        </p:txBody>
      </p:sp>
      <p:sp>
        <p:nvSpPr>
          <p:cNvPr id="1091" name="Shape 1091"/>
          <p:cNvSpPr/>
          <p:nvPr/>
        </p:nvSpPr>
        <p:spPr>
          <a:xfrm>
            <a:off x="838200" y="2020000"/>
            <a:ext cx="140000" cy="140000"/>
          </a:xfrm>
          <a:prstGeom prst="rect">
            <a:avLst/>
          </a:prstGeom>
          <a:solidFill>
            <a:srgbClr val="FF4328"/>
          </a:solidFill>
          <a:ln>
            <a:noFill/>
          </a:ln>
        </p:spPr>
        <p:txBody>
          <a:bodyPr/>
          <a:lstStyle/>
          <a:p>
            <a:endParaRPr lang="en-GB"/>
          </a:p>
        </p:txBody>
      </p:sp>
      <p:sp>
        <p:nvSpPr>
          <p:cNvPr id="1092" name="S0"/>
          <p:cNvSpPr txBox="1"/>
          <p:nvPr/>
        </p:nvSpPr>
        <p:spPr>
          <a:xfrm>
            <a:off x="1168200" y="1980000"/>
            <a:ext cx="4677800" cy="50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FF4328"/>
                </a:solidFill>
                <a:latin typeface="+mn-lt"/>
              </a:rPr>
              <a:t>Step 1</a:t>
            </a:r>
          </a:p>
          <a:p>
            <a:pPr algn="l">
              <a:lnSpc>
                <a:spcPct val="105000"/>
              </a:lnSpc>
              <a:spcBef>
                <a:spcPts val="0"/>
              </a:spcBef>
            </a:pPr>
            <a:r>
              <a:rPr lang="en-GB" sz="1400" b="0">
                <a:solidFill>
                  <a:srgbClr val="191F2B"/>
                </a:solidFill>
                <a:latin typeface="+mn-lt"/>
              </a:rPr>
              <a:t>Total grid electricity over six consecutive months</a:t>
            </a:r>
          </a:p>
        </p:txBody>
      </p:sp>
      <p:sp>
        <p:nvSpPr>
          <p:cNvPr id="1093" name="Shape 1093"/>
          <p:cNvSpPr/>
          <p:nvPr/>
        </p:nvSpPr>
        <p:spPr>
          <a:xfrm>
            <a:off x="838200" y="2490000"/>
            <a:ext cx="5007800" cy="12700"/>
          </a:xfrm>
          <a:prstGeom prst="rect">
            <a:avLst/>
          </a:prstGeom>
          <a:solidFill>
            <a:srgbClr val="E3E5E9"/>
          </a:solidFill>
          <a:ln>
            <a:noFill/>
          </a:ln>
        </p:spPr>
        <p:txBody>
          <a:bodyPr/>
          <a:lstStyle/>
          <a:p>
            <a:endParaRPr lang="en-GB"/>
          </a:p>
        </p:txBody>
      </p:sp>
      <p:sp>
        <p:nvSpPr>
          <p:cNvPr id="1094" name="Shape 1094"/>
          <p:cNvSpPr/>
          <p:nvPr/>
        </p:nvSpPr>
        <p:spPr>
          <a:xfrm>
            <a:off x="838200" y="2600000"/>
            <a:ext cx="140000" cy="140000"/>
          </a:xfrm>
          <a:prstGeom prst="rect">
            <a:avLst/>
          </a:prstGeom>
          <a:solidFill>
            <a:srgbClr val="FF4328"/>
          </a:solidFill>
          <a:ln>
            <a:noFill/>
          </a:ln>
        </p:spPr>
        <p:txBody>
          <a:bodyPr/>
          <a:lstStyle/>
          <a:p>
            <a:endParaRPr lang="en-GB"/>
          </a:p>
        </p:txBody>
      </p:sp>
      <p:sp>
        <p:nvSpPr>
          <p:cNvPr id="1095" name="S1"/>
          <p:cNvSpPr txBox="1"/>
          <p:nvPr/>
        </p:nvSpPr>
        <p:spPr>
          <a:xfrm>
            <a:off x="1168200" y="2560000"/>
            <a:ext cx="4677800" cy="50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FF4328"/>
                </a:solidFill>
                <a:latin typeface="+mn-lt"/>
              </a:rPr>
              <a:t>Step 2</a:t>
            </a:r>
          </a:p>
          <a:p>
            <a:pPr algn="l">
              <a:lnSpc>
                <a:spcPct val="105000"/>
              </a:lnSpc>
              <a:spcBef>
                <a:spcPts val="0"/>
              </a:spcBef>
            </a:pPr>
            <a:r>
              <a:rPr lang="en-GB" sz="1400" b="0">
                <a:solidFill>
                  <a:srgbClr val="191F2B"/>
                </a:solidFill>
                <a:latin typeface="+mn-lt"/>
              </a:rPr>
              <a:t>Grid electricity used for eligible products and support</a:t>
            </a:r>
          </a:p>
        </p:txBody>
      </p:sp>
      <p:sp>
        <p:nvSpPr>
          <p:cNvPr id="1096" name="Shape 1096"/>
          <p:cNvSpPr/>
          <p:nvPr/>
        </p:nvSpPr>
        <p:spPr>
          <a:xfrm>
            <a:off x="838200" y="3070000"/>
            <a:ext cx="5007800" cy="12700"/>
          </a:xfrm>
          <a:prstGeom prst="rect">
            <a:avLst/>
          </a:prstGeom>
          <a:solidFill>
            <a:srgbClr val="E3E5E9"/>
          </a:solidFill>
          <a:ln>
            <a:noFill/>
          </a:ln>
        </p:spPr>
        <p:txBody>
          <a:bodyPr/>
          <a:lstStyle/>
          <a:p>
            <a:endParaRPr lang="en-GB"/>
          </a:p>
        </p:txBody>
      </p:sp>
      <p:sp>
        <p:nvSpPr>
          <p:cNvPr id="1097" name="Shape 1097"/>
          <p:cNvSpPr/>
          <p:nvPr/>
        </p:nvSpPr>
        <p:spPr>
          <a:xfrm>
            <a:off x="838200" y="3180000"/>
            <a:ext cx="140000" cy="140000"/>
          </a:xfrm>
          <a:prstGeom prst="rect">
            <a:avLst/>
          </a:prstGeom>
          <a:solidFill>
            <a:srgbClr val="FF4328"/>
          </a:solidFill>
          <a:ln>
            <a:noFill/>
          </a:ln>
        </p:spPr>
        <p:txBody>
          <a:bodyPr/>
          <a:lstStyle/>
          <a:p>
            <a:endParaRPr lang="en-GB"/>
          </a:p>
        </p:txBody>
      </p:sp>
      <p:sp>
        <p:nvSpPr>
          <p:cNvPr id="1098" name="S2"/>
          <p:cNvSpPr txBox="1"/>
          <p:nvPr/>
        </p:nvSpPr>
        <p:spPr>
          <a:xfrm>
            <a:off x="1168200" y="3140000"/>
            <a:ext cx="4677800" cy="50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FF4328"/>
                </a:solidFill>
                <a:latin typeface="+mn-lt"/>
              </a:rPr>
              <a:t>Step 3</a:t>
            </a:r>
          </a:p>
          <a:p>
            <a:pPr algn="l">
              <a:lnSpc>
                <a:spcPct val="105000"/>
              </a:lnSpc>
              <a:spcBef>
                <a:spcPts val="0"/>
              </a:spcBef>
            </a:pPr>
            <a:r>
              <a:rPr lang="en-GB" sz="1400" b="0">
                <a:solidFill>
                  <a:srgbClr val="191F2B"/>
                </a:solidFill>
                <a:latin typeface="+mn-lt"/>
              </a:rPr>
              <a:t>Eligible ÷ total × 100 = your eligible share</a:t>
            </a:r>
          </a:p>
        </p:txBody>
      </p:sp>
      <p:sp>
        <p:nvSpPr>
          <p:cNvPr id="1099" name="Shape 1099"/>
          <p:cNvSpPr/>
          <p:nvPr/>
        </p:nvSpPr>
        <p:spPr>
          <a:xfrm>
            <a:off x="838200" y="3650000"/>
            <a:ext cx="5007800" cy="12700"/>
          </a:xfrm>
          <a:prstGeom prst="rect">
            <a:avLst/>
          </a:prstGeom>
          <a:solidFill>
            <a:srgbClr val="E3E5E9"/>
          </a:solidFill>
          <a:ln>
            <a:noFill/>
          </a:ln>
        </p:spPr>
        <p:txBody>
          <a:bodyPr/>
          <a:lstStyle/>
          <a:p>
            <a:endParaRPr lang="en-GB"/>
          </a:p>
        </p:txBody>
      </p:sp>
      <p:sp>
        <p:nvSpPr>
          <p:cNvPr id="1100" name="Shape 1100"/>
          <p:cNvSpPr/>
          <p:nvPr/>
        </p:nvSpPr>
        <p:spPr>
          <a:xfrm>
            <a:off x="838200" y="3760000"/>
            <a:ext cx="140000" cy="140000"/>
          </a:xfrm>
          <a:prstGeom prst="rect">
            <a:avLst/>
          </a:prstGeom>
          <a:solidFill>
            <a:srgbClr val="FF4328"/>
          </a:solidFill>
          <a:ln>
            <a:noFill/>
          </a:ln>
        </p:spPr>
        <p:txBody>
          <a:bodyPr/>
          <a:lstStyle/>
          <a:p>
            <a:endParaRPr lang="en-GB"/>
          </a:p>
        </p:txBody>
      </p:sp>
      <p:sp>
        <p:nvSpPr>
          <p:cNvPr id="1101" name="S3"/>
          <p:cNvSpPr txBox="1"/>
          <p:nvPr/>
        </p:nvSpPr>
        <p:spPr>
          <a:xfrm>
            <a:off x="1168200" y="3720000"/>
            <a:ext cx="4677800" cy="50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FF4328"/>
                </a:solidFill>
                <a:latin typeface="+mn-lt"/>
              </a:rPr>
              <a:t>Step 4</a:t>
            </a:r>
          </a:p>
          <a:p>
            <a:pPr algn="l">
              <a:lnSpc>
                <a:spcPct val="105000"/>
              </a:lnSpc>
              <a:spcBef>
                <a:spcPts val="0"/>
              </a:spcBef>
            </a:pPr>
            <a:r>
              <a:rPr lang="en-GB" sz="1400" b="0">
                <a:solidFill>
                  <a:srgbClr val="191F2B"/>
                </a:solidFill>
                <a:latin typeface="+mn-lt"/>
              </a:rPr>
              <a:t>Read across to the pro-rating level</a:t>
            </a:r>
          </a:p>
        </p:txBody>
      </p:sp>
      <p:sp>
        <p:nvSpPr>
          <p:cNvPr id="1102" name="Shape 1102"/>
          <p:cNvSpPr/>
          <p:nvPr/>
        </p:nvSpPr>
        <p:spPr>
          <a:xfrm>
            <a:off x="838200" y="4230000"/>
            <a:ext cx="5007800" cy="12700"/>
          </a:xfrm>
          <a:prstGeom prst="rect">
            <a:avLst/>
          </a:prstGeom>
          <a:solidFill>
            <a:srgbClr val="E3E5E9"/>
          </a:solidFill>
          <a:ln>
            <a:noFill/>
          </a:ln>
        </p:spPr>
        <p:txBody>
          <a:bodyPr/>
          <a:lstStyle/>
          <a:p>
            <a:endParaRPr lang="en-GB"/>
          </a:p>
        </p:txBody>
      </p:sp>
      <p:sp>
        <p:nvSpPr>
          <p:cNvPr id="1103" name="Shape 1103"/>
          <p:cNvSpPr/>
          <p:nvPr/>
        </p:nvSpPr>
        <p:spPr>
          <a:xfrm>
            <a:off x="838200" y="4340000"/>
            <a:ext cx="140000" cy="140000"/>
          </a:xfrm>
          <a:prstGeom prst="rect">
            <a:avLst/>
          </a:prstGeom>
          <a:solidFill>
            <a:srgbClr val="FF4328"/>
          </a:solidFill>
          <a:ln>
            <a:noFill/>
          </a:ln>
        </p:spPr>
        <p:txBody>
          <a:bodyPr/>
          <a:lstStyle/>
          <a:p>
            <a:endParaRPr lang="en-GB"/>
          </a:p>
        </p:txBody>
      </p:sp>
      <p:sp>
        <p:nvSpPr>
          <p:cNvPr id="1104" name="S4"/>
          <p:cNvSpPr txBox="1"/>
          <p:nvPr/>
        </p:nvSpPr>
        <p:spPr>
          <a:xfrm>
            <a:off x="1168200" y="4300000"/>
            <a:ext cx="4677800" cy="50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FF4328"/>
                </a:solidFill>
                <a:latin typeface="+mn-lt"/>
              </a:rPr>
              <a:t>Step 5</a:t>
            </a:r>
          </a:p>
          <a:p>
            <a:pPr algn="l">
              <a:lnSpc>
                <a:spcPct val="105000"/>
              </a:lnSpc>
              <a:spcBef>
                <a:spcPts val="0"/>
              </a:spcBef>
            </a:pPr>
            <a:r>
              <a:rPr lang="en-GB" sz="1400" b="0">
                <a:solidFill>
                  <a:srgbClr val="191F2B"/>
                </a:solidFill>
                <a:latin typeface="+mn-lt"/>
              </a:rPr>
              <a:t>That level becomes the exemption applied</a:t>
            </a:r>
          </a:p>
        </p:txBody>
      </p:sp>
      <p:sp>
        <p:nvSpPr>
          <p:cNvPr id="1105" name="Shape 1105"/>
          <p:cNvSpPr/>
          <p:nvPr/>
        </p:nvSpPr>
        <p:spPr>
          <a:xfrm>
            <a:off x="838200" y="4810000"/>
            <a:ext cx="5007800" cy="12700"/>
          </a:xfrm>
          <a:prstGeom prst="rect">
            <a:avLst/>
          </a:prstGeom>
          <a:solidFill>
            <a:srgbClr val="E3E5E9"/>
          </a:solidFill>
          <a:ln>
            <a:noFill/>
          </a:ln>
        </p:spPr>
        <p:txBody>
          <a:bodyPr/>
          <a:lstStyle/>
          <a:p>
            <a:endParaRPr lang="en-GB"/>
          </a:p>
        </p:txBody>
      </p:sp>
      <p:sp>
        <p:nvSpPr>
          <p:cNvPr id="1106" name="Th"/>
          <p:cNvSpPr txBox="1"/>
          <p:nvPr/>
        </p:nvSpPr>
        <p:spPr>
          <a:xfrm>
            <a:off x="6346000" y="1930000"/>
            <a:ext cx="5007800" cy="34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191F2B"/>
                </a:solidFill>
                <a:latin typeface="+mn-lt"/>
              </a:rPr>
              <a:t>Three exemption bands</a:t>
            </a:r>
          </a:p>
        </p:txBody>
      </p:sp>
      <p:sp>
        <p:nvSpPr>
          <p:cNvPr id="1107" name="Shape 1107"/>
          <p:cNvSpPr/>
          <p:nvPr/>
        </p:nvSpPr>
        <p:spPr>
          <a:xfrm>
            <a:off x="6346000" y="2400000"/>
            <a:ext cx="5007800" cy="700000"/>
          </a:xfrm>
          <a:prstGeom prst="rect">
            <a:avLst/>
          </a:prstGeom>
          <a:solidFill>
            <a:srgbClr val="FFF4ED"/>
          </a:solidFill>
          <a:ln>
            <a:noFill/>
          </a:ln>
        </p:spPr>
        <p:txBody>
          <a:bodyPr/>
          <a:lstStyle/>
          <a:p>
            <a:endParaRPr lang="en-GB"/>
          </a:p>
        </p:txBody>
      </p:sp>
      <p:sp>
        <p:nvSpPr>
          <p:cNvPr id="1108" name="Shape 1108"/>
          <p:cNvSpPr/>
          <p:nvPr/>
        </p:nvSpPr>
        <p:spPr>
          <a:xfrm>
            <a:off x="6346000" y="2400000"/>
            <a:ext cx="68580" cy="700000"/>
          </a:xfrm>
          <a:prstGeom prst="rect">
            <a:avLst/>
          </a:prstGeom>
          <a:solidFill>
            <a:srgbClr val="FF4328"/>
          </a:solidFill>
          <a:ln>
            <a:noFill/>
          </a:ln>
        </p:spPr>
        <p:txBody>
          <a:bodyPr/>
          <a:lstStyle/>
          <a:p>
            <a:endParaRPr lang="en-GB"/>
          </a:p>
        </p:txBody>
      </p:sp>
      <p:sp>
        <p:nvSpPr>
          <p:cNvPr id="1109" name="B0"/>
          <p:cNvSpPr txBox="1"/>
          <p:nvPr/>
        </p:nvSpPr>
        <p:spPr>
          <a:xfrm>
            <a:off x="6586000" y="2530000"/>
            <a:ext cx="1900000" cy="440000"/>
          </a:xfrm>
          <a:prstGeom prst="rect">
            <a:avLst/>
          </a:prstGeom>
          <a:noFill/>
        </p:spPr>
        <p:txBody>
          <a:bodyPr wrap="square" lIns="0" tIns="0" rIns="0" bIns="0" anchor="t">
            <a:normAutofit/>
          </a:bodyPr>
          <a:lstStyle/>
          <a:p>
            <a:pPr algn="l">
              <a:lnSpc>
                <a:spcPct val="105000"/>
              </a:lnSpc>
              <a:spcBef>
                <a:spcPts val="0"/>
              </a:spcBef>
            </a:pPr>
            <a:r>
              <a:rPr lang="en-GB" sz="2000" b="1">
                <a:solidFill>
                  <a:srgbClr val="FF4328"/>
                </a:solidFill>
                <a:latin typeface="+mn-lt"/>
              </a:rPr>
              <a:t>0%</a:t>
            </a:r>
          </a:p>
        </p:txBody>
      </p:sp>
      <p:sp>
        <p:nvSpPr>
          <p:cNvPr id="1110" name="BT0"/>
          <p:cNvSpPr txBox="1"/>
          <p:nvPr/>
        </p:nvSpPr>
        <p:spPr>
          <a:xfrm>
            <a:off x="8646000" y="2500000"/>
            <a:ext cx="2467800" cy="50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191F2B"/>
                </a:solidFill>
                <a:latin typeface="+mn-lt"/>
              </a:rPr>
              <a:t>25% or less eligible</a:t>
            </a:r>
          </a:p>
          <a:p>
            <a:pPr algn="l">
              <a:lnSpc>
                <a:spcPct val="105000"/>
              </a:lnSpc>
              <a:spcBef>
                <a:spcPts val="0"/>
              </a:spcBef>
            </a:pPr>
            <a:r>
              <a:rPr lang="en-GB" sz="1400" b="0">
                <a:solidFill>
                  <a:srgbClr val="5A6472"/>
                </a:solidFill>
                <a:latin typeface="+mn-lt"/>
              </a:rPr>
              <a:t>No exemption</a:t>
            </a:r>
          </a:p>
        </p:txBody>
      </p:sp>
      <p:sp>
        <p:nvSpPr>
          <p:cNvPr id="1111" name="Shape 1111"/>
          <p:cNvSpPr/>
          <p:nvPr/>
        </p:nvSpPr>
        <p:spPr>
          <a:xfrm>
            <a:off x="6346000" y="3220000"/>
            <a:ext cx="5007800" cy="700000"/>
          </a:xfrm>
          <a:prstGeom prst="rect">
            <a:avLst/>
          </a:prstGeom>
          <a:solidFill>
            <a:srgbClr val="FFF4ED"/>
          </a:solidFill>
          <a:ln>
            <a:noFill/>
          </a:ln>
        </p:spPr>
        <p:txBody>
          <a:bodyPr/>
          <a:lstStyle/>
          <a:p>
            <a:endParaRPr lang="en-GB"/>
          </a:p>
        </p:txBody>
      </p:sp>
      <p:sp>
        <p:nvSpPr>
          <p:cNvPr id="1112" name="Shape 1112"/>
          <p:cNvSpPr/>
          <p:nvPr/>
        </p:nvSpPr>
        <p:spPr>
          <a:xfrm>
            <a:off x="6346000" y="3220000"/>
            <a:ext cx="68580" cy="700000"/>
          </a:xfrm>
          <a:prstGeom prst="rect">
            <a:avLst/>
          </a:prstGeom>
          <a:solidFill>
            <a:srgbClr val="FF4328"/>
          </a:solidFill>
          <a:ln>
            <a:noFill/>
          </a:ln>
        </p:spPr>
        <p:txBody>
          <a:bodyPr/>
          <a:lstStyle/>
          <a:p>
            <a:endParaRPr lang="en-GB"/>
          </a:p>
        </p:txBody>
      </p:sp>
      <p:sp>
        <p:nvSpPr>
          <p:cNvPr id="1113" name="B1"/>
          <p:cNvSpPr txBox="1"/>
          <p:nvPr/>
        </p:nvSpPr>
        <p:spPr>
          <a:xfrm>
            <a:off x="6586000" y="3350000"/>
            <a:ext cx="1900000" cy="440000"/>
          </a:xfrm>
          <a:prstGeom prst="rect">
            <a:avLst/>
          </a:prstGeom>
          <a:noFill/>
        </p:spPr>
        <p:txBody>
          <a:bodyPr wrap="square" lIns="0" tIns="0" rIns="0" bIns="0" anchor="t">
            <a:normAutofit/>
          </a:bodyPr>
          <a:lstStyle/>
          <a:p>
            <a:pPr algn="l">
              <a:lnSpc>
                <a:spcPct val="105000"/>
              </a:lnSpc>
              <a:spcBef>
                <a:spcPts val="0"/>
              </a:spcBef>
            </a:pPr>
            <a:r>
              <a:rPr lang="en-GB" sz="2000" b="1">
                <a:solidFill>
                  <a:srgbClr val="FF4328"/>
                </a:solidFill>
                <a:latin typeface="+mn-lt"/>
              </a:rPr>
              <a:t>50%</a:t>
            </a:r>
          </a:p>
        </p:txBody>
      </p:sp>
      <p:sp>
        <p:nvSpPr>
          <p:cNvPr id="1114" name="BT1"/>
          <p:cNvSpPr txBox="1"/>
          <p:nvPr/>
        </p:nvSpPr>
        <p:spPr>
          <a:xfrm>
            <a:off x="8646000" y="3320000"/>
            <a:ext cx="2467800" cy="500000"/>
          </a:xfrm>
          <a:prstGeom prst="rect">
            <a:avLst/>
          </a:prstGeom>
          <a:noFill/>
        </p:spPr>
        <p:txBody>
          <a:bodyPr wrap="square" lIns="0" tIns="0" rIns="0" bIns="0" anchor="t">
            <a:normAutofit fontScale="92500"/>
          </a:bodyPr>
          <a:lstStyle/>
          <a:p>
            <a:pPr algn="l">
              <a:lnSpc>
                <a:spcPct val="105000"/>
              </a:lnSpc>
              <a:spcBef>
                <a:spcPts val="0"/>
              </a:spcBef>
            </a:pPr>
            <a:r>
              <a:rPr lang="en-GB" sz="1400" b="1">
                <a:solidFill>
                  <a:srgbClr val="191F2B"/>
                </a:solidFill>
                <a:latin typeface="+mn-lt"/>
              </a:rPr>
              <a:t>More than 25%, less than 50%</a:t>
            </a:r>
          </a:p>
          <a:p>
            <a:pPr algn="l">
              <a:lnSpc>
                <a:spcPct val="105000"/>
              </a:lnSpc>
              <a:spcBef>
                <a:spcPts val="0"/>
              </a:spcBef>
            </a:pPr>
            <a:r>
              <a:rPr lang="en-GB" sz="1400" b="0">
                <a:solidFill>
                  <a:srgbClr val="5A6472"/>
                </a:solidFill>
                <a:latin typeface="+mn-lt"/>
              </a:rPr>
              <a:t>Half the exemption</a:t>
            </a:r>
          </a:p>
        </p:txBody>
      </p:sp>
      <p:sp>
        <p:nvSpPr>
          <p:cNvPr id="1115" name="Shape 1115"/>
          <p:cNvSpPr/>
          <p:nvPr/>
        </p:nvSpPr>
        <p:spPr>
          <a:xfrm>
            <a:off x="6346000" y="4040000"/>
            <a:ext cx="5007800" cy="700000"/>
          </a:xfrm>
          <a:prstGeom prst="rect">
            <a:avLst/>
          </a:prstGeom>
          <a:solidFill>
            <a:srgbClr val="FFF4ED"/>
          </a:solidFill>
          <a:ln>
            <a:noFill/>
          </a:ln>
        </p:spPr>
        <p:txBody>
          <a:bodyPr/>
          <a:lstStyle/>
          <a:p>
            <a:endParaRPr lang="en-GB"/>
          </a:p>
        </p:txBody>
      </p:sp>
      <p:sp>
        <p:nvSpPr>
          <p:cNvPr id="1116" name="Shape 1116"/>
          <p:cNvSpPr/>
          <p:nvPr/>
        </p:nvSpPr>
        <p:spPr>
          <a:xfrm>
            <a:off x="6346000" y="4040000"/>
            <a:ext cx="68580" cy="700000"/>
          </a:xfrm>
          <a:prstGeom prst="rect">
            <a:avLst/>
          </a:prstGeom>
          <a:solidFill>
            <a:srgbClr val="FF4328"/>
          </a:solidFill>
          <a:ln>
            <a:noFill/>
          </a:ln>
        </p:spPr>
        <p:txBody>
          <a:bodyPr/>
          <a:lstStyle/>
          <a:p>
            <a:endParaRPr lang="en-GB"/>
          </a:p>
        </p:txBody>
      </p:sp>
      <p:sp>
        <p:nvSpPr>
          <p:cNvPr id="1117" name="B2"/>
          <p:cNvSpPr txBox="1"/>
          <p:nvPr/>
        </p:nvSpPr>
        <p:spPr>
          <a:xfrm>
            <a:off x="6586000" y="4170000"/>
            <a:ext cx="1900000" cy="440000"/>
          </a:xfrm>
          <a:prstGeom prst="rect">
            <a:avLst/>
          </a:prstGeom>
          <a:noFill/>
        </p:spPr>
        <p:txBody>
          <a:bodyPr wrap="square" lIns="0" tIns="0" rIns="0" bIns="0" anchor="t">
            <a:normAutofit/>
          </a:bodyPr>
          <a:lstStyle/>
          <a:p>
            <a:pPr algn="l">
              <a:lnSpc>
                <a:spcPct val="105000"/>
              </a:lnSpc>
              <a:spcBef>
                <a:spcPts val="0"/>
              </a:spcBef>
            </a:pPr>
            <a:r>
              <a:rPr lang="en-GB" sz="2000" b="1">
                <a:solidFill>
                  <a:srgbClr val="FF4328"/>
                </a:solidFill>
                <a:latin typeface="+mn-lt"/>
              </a:rPr>
              <a:t>100%</a:t>
            </a:r>
          </a:p>
        </p:txBody>
      </p:sp>
      <p:sp>
        <p:nvSpPr>
          <p:cNvPr id="1118" name="BT2"/>
          <p:cNvSpPr txBox="1"/>
          <p:nvPr/>
        </p:nvSpPr>
        <p:spPr>
          <a:xfrm>
            <a:off x="8646000" y="4140000"/>
            <a:ext cx="2467800" cy="500000"/>
          </a:xfrm>
          <a:prstGeom prst="rect">
            <a:avLst/>
          </a:prstGeom>
          <a:noFill/>
        </p:spPr>
        <p:txBody>
          <a:bodyPr wrap="square" lIns="0" tIns="0" rIns="0" bIns="0" anchor="t">
            <a:normAutofit/>
          </a:bodyPr>
          <a:lstStyle/>
          <a:p>
            <a:pPr algn="l">
              <a:lnSpc>
                <a:spcPct val="105000"/>
              </a:lnSpc>
              <a:spcBef>
                <a:spcPts val="0"/>
              </a:spcBef>
            </a:pPr>
            <a:r>
              <a:rPr lang="en-GB" sz="1600" b="1">
                <a:solidFill>
                  <a:srgbClr val="191F2B"/>
                </a:solidFill>
                <a:latin typeface="+mn-lt"/>
              </a:rPr>
              <a:t>50% or more</a:t>
            </a:r>
          </a:p>
          <a:p>
            <a:pPr algn="l">
              <a:lnSpc>
                <a:spcPct val="105000"/>
              </a:lnSpc>
              <a:spcBef>
                <a:spcPts val="0"/>
              </a:spcBef>
            </a:pPr>
            <a:r>
              <a:rPr lang="en-GB" sz="1600" b="0">
                <a:solidFill>
                  <a:srgbClr val="5A6472"/>
                </a:solidFill>
                <a:latin typeface="+mn-lt"/>
              </a:rPr>
              <a:t>Full exemption</a:t>
            </a:r>
          </a:p>
        </p:txBody>
      </p:sp>
      <p:sp>
        <p:nvSpPr>
          <p:cNvPr id="1119" name="Shape 1119"/>
          <p:cNvSpPr/>
          <p:nvPr/>
        </p:nvSpPr>
        <p:spPr>
          <a:xfrm>
            <a:off x="838200" y="5177300"/>
            <a:ext cx="10515600" cy="1576560"/>
          </a:xfrm>
          <a:prstGeom prst="rect">
            <a:avLst/>
          </a:prstGeom>
          <a:solidFill>
            <a:srgbClr val="FF4328"/>
          </a:solidFill>
          <a:ln>
            <a:noFill/>
          </a:ln>
        </p:spPr>
        <p:txBody>
          <a:bodyPr/>
          <a:lstStyle/>
          <a:p>
            <a:endParaRPr lang="en-GB"/>
          </a:p>
        </p:txBody>
      </p:sp>
      <p:sp>
        <p:nvSpPr>
          <p:cNvPr id="1120" name="Ex2"/>
          <p:cNvSpPr txBox="1"/>
          <p:nvPr/>
        </p:nvSpPr>
        <p:spPr>
          <a:xfrm>
            <a:off x="1138200" y="5297300"/>
            <a:ext cx="9915600" cy="1390000"/>
          </a:xfrm>
          <a:prstGeom prst="rect">
            <a:avLst/>
          </a:prstGeom>
          <a:noFill/>
        </p:spPr>
        <p:txBody>
          <a:bodyPr wrap="square" lIns="0" tIns="0" rIns="0" bIns="0" anchor="t">
            <a:normAutofit/>
          </a:bodyPr>
          <a:lstStyle/>
          <a:p>
            <a:pPr algn="l">
              <a:lnSpc>
                <a:spcPct val="105000"/>
              </a:lnSpc>
              <a:spcBef>
                <a:spcPts val="0"/>
              </a:spcBef>
            </a:pPr>
            <a:r>
              <a:rPr lang="en-GB" sz="1600" b="1">
                <a:solidFill>
                  <a:srgbClr val="FFFFFF"/>
                </a:solidFill>
                <a:latin typeface="+mn-lt"/>
              </a:rPr>
              <a:t>Worked example: a typical single-site manufacturer </a:t>
            </a:r>
            <a:r>
              <a:rPr lang="en-GB" sz="1600" b="1" err="1">
                <a:solidFill>
                  <a:srgbClr val="FFFFFF"/>
                </a:solidFill>
                <a:latin typeface="+mn-lt"/>
              </a:rPr>
              <a:t>Manufacturer</a:t>
            </a:r>
            <a:r>
              <a:rPr lang="en-GB" sz="1600" b="1">
                <a:solidFill>
                  <a:srgbClr val="FFFFFF"/>
                </a:solidFill>
                <a:latin typeface="+mn-lt"/>
              </a:rPr>
              <a:t> A</a:t>
            </a:r>
          </a:p>
          <a:p>
            <a:pPr marL="285750" indent="-285750">
              <a:lnSpc>
                <a:spcPct val="105000"/>
              </a:lnSpc>
              <a:spcBef>
                <a:spcPts val="200"/>
              </a:spcBef>
              <a:buFont typeface="Arial" panose="020B0604020202020204" pitchFamily="34" charset="0"/>
              <a:buChar char="•"/>
            </a:pPr>
            <a:r>
              <a:rPr lang="en-GB" sz="1600" b="0">
                <a:solidFill>
                  <a:srgbClr val="FFFFFF"/>
                </a:solidFill>
                <a:latin typeface="+mn-lt"/>
              </a:rPr>
              <a:t>A site uses 600 MWh of grid electricity over six months: </a:t>
            </a:r>
          </a:p>
          <a:p>
            <a:pPr marL="285750" indent="-285750">
              <a:lnSpc>
                <a:spcPct val="105000"/>
              </a:lnSpc>
              <a:spcBef>
                <a:spcPts val="200"/>
              </a:spcBef>
              <a:buFont typeface="Arial" panose="020B0604020202020204" pitchFamily="34" charset="0"/>
              <a:buChar char="•"/>
            </a:pPr>
            <a:r>
              <a:rPr lang="en-GB" sz="1600" b="0">
                <a:solidFill>
                  <a:srgbClr val="FFFFFF"/>
                </a:solidFill>
                <a:latin typeface="+mn-lt"/>
              </a:rPr>
              <a:t>220 MWh on the production line, and 120 MWh on shared supporting activities of which 40% supports eligible production </a:t>
            </a:r>
            <a:r>
              <a:rPr lang="en-GB" sz="1600">
                <a:solidFill>
                  <a:srgbClr val="FFFFFF"/>
                </a:solidFill>
              </a:rPr>
              <a:t>– </a:t>
            </a:r>
            <a:r>
              <a:rPr lang="en-GB" sz="1600" b="0">
                <a:solidFill>
                  <a:srgbClr val="FFFFFF"/>
                </a:solidFill>
                <a:latin typeface="+mn-lt"/>
              </a:rPr>
              <a:t>so half, 60 MWh, counts. </a:t>
            </a:r>
          </a:p>
          <a:p>
            <a:pPr marL="285750" indent="-285750">
              <a:lnSpc>
                <a:spcPct val="105000"/>
              </a:lnSpc>
              <a:spcBef>
                <a:spcPts val="200"/>
              </a:spcBef>
              <a:buFont typeface="Arial" panose="020B0604020202020204" pitchFamily="34" charset="0"/>
              <a:buChar char="•"/>
            </a:pPr>
            <a:r>
              <a:rPr lang="en-GB" sz="1600" b="0">
                <a:solidFill>
                  <a:srgbClr val="FFFFFF"/>
                </a:solidFill>
                <a:latin typeface="+mn-lt"/>
              </a:rPr>
              <a:t>Eligible use is 280 MWh; 280 ÷ 600 = 46.7%, giving a half exemption.</a:t>
            </a:r>
          </a:p>
        </p:txBody>
      </p:sp>
      <p:pic>
        <p:nvPicPr>
          <p:cNvPr id="1121" name="BIST Logo"/>
          <p:cNvPicPr>
            <a:picLocks noChangeAspect="1"/>
          </p:cNvPicPr>
          <p:nvPr/>
        </p:nvPicPr>
        <p:blipFill>
          <a:blip r:embed="rId2"/>
          <a:stretch>
            <a:fillRect/>
          </a:stretch>
        </p:blipFill>
        <p:spPr>
          <a:xfrm>
            <a:off x="10187895" y="0"/>
            <a:ext cx="2004105" cy="1293078"/>
          </a:xfrm>
          <a:prstGeom prst="rect">
            <a:avLst/>
          </a:prstGeom>
        </p:spPr>
      </p:pic>
    </p:spTree>
    <p:extLst>
      <p:ext uri="{BB962C8B-B14F-4D97-AF65-F5344CB8AC3E}">
        <p14:creationId xmlns:p14="http://schemas.microsoft.com/office/powerpoint/2010/main" val="34756081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C0FDC-2076-4CF8-AD72-590E57A7F0FF}"/>
              </a:ext>
            </a:extLst>
          </p:cNvPr>
          <p:cNvSpPr>
            <a:spLocks noGrp="1"/>
          </p:cNvSpPr>
          <p:nvPr>
            <p:ph type="title"/>
          </p:nvPr>
        </p:nvSpPr>
        <p:spPr>
          <a:xfrm>
            <a:off x="838200" y="365126"/>
            <a:ext cx="10739718" cy="997510"/>
          </a:xfrm>
          <a:prstGeom prst="rect">
            <a:avLst/>
          </a:prstGeom>
        </p:spPr>
        <p:txBody>
          <a:bodyPr/>
          <a:lstStyle/>
          <a:p>
            <a:r>
              <a:rPr lang="en-US"/>
              <a:t>SHARED METERS AND SPECIAL CASES</a:t>
            </a:r>
          </a:p>
        </p:txBody>
      </p:sp>
      <p:sp>
        <p:nvSpPr>
          <p:cNvPr id="1122" name="Shape 1122"/>
          <p:cNvSpPr/>
          <p:nvPr/>
        </p:nvSpPr>
        <p:spPr>
          <a:xfrm>
            <a:off x="838200" y="1240000"/>
            <a:ext cx="914400" cy="45720"/>
          </a:xfrm>
          <a:prstGeom prst="rect">
            <a:avLst/>
          </a:prstGeom>
          <a:solidFill>
            <a:srgbClr val="FF4328"/>
          </a:solidFill>
          <a:ln>
            <a:noFill/>
          </a:ln>
        </p:spPr>
        <p:txBody>
          <a:bodyPr/>
          <a:lstStyle/>
          <a:p>
            <a:endParaRPr lang="en-GB"/>
          </a:p>
        </p:txBody>
      </p:sp>
      <p:sp>
        <p:nvSpPr>
          <p:cNvPr id="1123" name="Stand"/>
          <p:cNvSpPr txBox="1"/>
          <p:nvPr/>
        </p:nvSpPr>
        <p:spPr>
          <a:xfrm>
            <a:off x="838200" y="1390000"/>
            <a:ext cx="10515600" cy="420000"/>
          </a:xfrm>
          <a:prstGeom prst="rect">
            <a:avLst/>
          </a:prstGeom>
          <a:noFill/>
        </p:spPr>
        <p:txBody>
          <a:bodyPr wrap="square" lIns="0" tIns="0" rIns="0" bIns="0" anchor="t">
            <a:normAutofit fontScale="92500" lnSpcReduction="20000"/>
          </a:bodyPr>
          <a:lstStyle/>
          <a:p>
            <a:pPr>
              <a:lnSpc>
                <a:spcPct val="105000"/>
              </a:lnSpc>
            </a:pPr>
            <a:r>
              <a:rPr lang="en-GB" sz="1700" b="0">
                <a:solidFill>
                  <a:srgbClr val="5A6472"/>
                </a:solidFill>
                <a:latin typeface="+mn-lt"/>
              </a:rPr>
              <a:t>Four arrangements need extra attention before you apply </a:t>
            </a:r>
            <a:r>
              <a:rPr lang="en-GB" sz="1700">
                <a:solidFill>
                  <a:srgbClr val="5A6472"/>
                </a:solidFill>
              </a:rPr>
              <a:t>– </a:t>
            </a:r>
            <a:r>
              <a:rPr lang="en-GB" sz="1700" b="0">
                <a:solidFill>
                  <a:srgbClr val="5A6472"/>
                </a:solidFill>
                <a:latin typeface="+mn-lt"/>
              </a:rPr>
              <a:t>each affects how much of your meter the exemption reaches</a:t>
            </a:r>
            <a:r>
              <a:rPr lang="en-GB" sz="1400" b="0">
                <a:solidFill>
                  <a:srgbClr val="5A6472"/>
                </a:solidFill>
                <a:latin typeface="+mn-lt"/>
              </a:rPr>
              <a:t>.</a:t>
            </a:r>
          </a:p>
        </p:txBody>
      </p:sp>
      <p:sp>
        <p:nvSpPr>
          <p:cNvPr id="1124" name="Shape 1124"/>
          <p:cNvSpPr/>
          <p:nvPr/>
        </p:nvSpPr>
        <p:spPr>
          <a:xfrm>
            <a:off x="838200" y="2200637"/>
            <a:ext cx="2433900" cy="2400000"/>
          </a:xfrm>
          <a:prstGeom prst="rect">
            <a:avLst/>
          </a:prstGeom>
          <a:solidFill>
            <a:srgbClr val="FFF4ED"/>
          </a:solidFill>
          <a:ln>
            <a:noFill/>
          </a:ln>
        </p:spPr>
        <p:txBody>
          <a:bodyPr/>
          <a:lstStyle/>
          <a:p>
            <a:endParaRPr lang="en-GB"/>
          </a:p>
        </p:txBody>
      </p:sp>
      <p:sp>
        <p:nvSpPr>
          <p:cNvPr id="1125" name="Shape 1125"/>
          <p:cNvSpPr/>
          <p:nvPr/>
        </p:nvSpPr>
        <p:spPr>
          <a:xfrm>
            <a:off x="838200" y="2200637"/>
            <a:ext cx="2433900" cy="45720"/>
          </a:xfrm>
          <a:prstGeom prst="rect">
            <a:avLst/>
          </a:prstGeom>
          <a:solidFill>
            <a:srgbClr val="FF4328"/>
          </a:solidFill>
          <a:ln>
            <a:noFill/>
          </a:ln>
        </p:spPr>
        <p:txBody>
          <a:bodyPr/>
          <a:lstStyle/>
          <a:p>
            <a:endParaRPr lang="en-GB" sz="1600"/>
          </a:p>
        </p:txBody>
      </p:sp>
      <p:sp>
        <p:nvSpPr>
          <p:cNvPr id="1126" name="C0"/>
          <p:cNvSpPr txBox="1"/>
          <p:nvPr/>
        </p:nvSpPr>
        <p:spPr>
          <a:xfrm>
            <a:off x="1058200" y="2400637"/>
            <a:ext cx="1993900" cy="2100000"/>
          </a:xfrm>
          <a:prstGeom prst="rect">
            <a:avLst/>
          </a:prstGeom>
          <a:noFill/>
        </p:spPr>
        <p:txBody>
          <a:bodyPr wrap="square" lIns="0" tIns="0" rIns="0" bIns="0" anchor="t">
            <a:normAutofit/>
          </a:bodyPr>
          <a:lstStyle/>
          <a:p>
            <a:pPr algn="l">
              <a:lnSpc>
                <a:spcPct val="105000"/>
              </a:lnSpc>
              <a:spcBef>
                <a:spcPts val="0"/>
              </a:spcBef>
            </a:pPr>
            <a:r>
              <a:rPr lang="en-GB" sz="1600" b="1">
                <a:solidFill>
                  <a:srgbClr val="191F2B"/>
                </a:solidFill>
                <a:latin typeface="+mn-lt"/>
              </a:rPr>
              <a:t>Supercharger recipients</a:t>
            </a:r>
          </a:p>
          <a:p>
            <a:pPr algn="l">
              <a:lnSpc>
                <a:spcPct val="105000"/>
              </a:lnSpc>
              <a:spcBef>
                <a:spcPts val="400"/>
              </a:spcBef>
            </a:pPr>
            <a:r>
              <a:rPr lang="en-GB" sz="1600" b="0">
                <a:solidFill>
                  <a:srgbClr val="5A6472"/>
                </a:solidFill>
                <a:latin typeface="+mn-lt"/>
              </a:rPr>
              <a:t>The same activity cannot be relieved twice. </a:t>
            </a:r>
          </a:p>
        </p:txBody>
      </p:sp>
      <p:sp>
        <p:nvSpPr>
          <p:cNvPr id="1127" name="Shape 1127"/>
          <p:cNvSpPr/>
          <p:nvPr/>
        </p:nvSpPr>
        <p:spPr>
          <a:xfrm>
            <a:off x="3532100" y="2200637"/>
            <a:ext cx="2433900" cy="2400000"/>
          </a:xfrm>
          <a:prstGeom prst="rect">
            <a:avLst/>
          </a:prstGeom>
          <a:solidFill>
            <a:srgbClr val="FFF4ED"/>
          </a:solidFill>
          <a:ln>
            <a:noFill/>
          </a:ln>
        </p:spPr>
        <p:txBody>
          <a:bodyPr/>
          <a:lstStyle/>
          <a:p>
            <a:endParaRPr lang="en-GB"/>
          </a:p>
        </p:txBody>
      </p:sp>
      <p:sp>
        <p:nvSpPr>
          <p:cNvPr id="1128" name="Shape 1128"/>
          <p:cNvSpPr/>
          <p:nvPr/>
        </p:nvSpPr>
        <p:spPr>
          <a:xfrm>
            <a:off x="3532100" y="2200637"/>
            <a:ext cx="2433900" cy="45720"/>
          </a:xfrm>
          <a:prstGeom prst="rect">
            <a:avLst/>
          </a:prstGeom>
          <a:solidFill>
            <a:srgbClr val="FF4328"/>
          </a:solidFill>
          <a:ln>
            <a:noFill/>
          </a:ln>
        </p:spPr>
        <p:txBody>
          <a:bodyPr/>
          <a:lstStyle/>
          <a:p>
            <a:endParaRPr lang="en-GB" sz="1600"/>
          </a:p>
        </p:txBody>
      </p:sp>
      <p:sp>
        <p:nvSpPr>
          <p:cNvPr id="1129" name="C1"/>
          <p:cNvSpPr txBox="1"/>
          <p:nvPr/>
        </p:nvSpPr>
        <p:spPr>
          <a:xfrm>
            <a:off x="3752100" y="2400637"/>
            <a:ext cx="1993900" cy="2100000"/>
          </a:xfrm>
          <a:prstGeom prst="rect">
            <a:avLst/>
          </a:prstGeom>
          <a:noFill/>
        </p:spPr>
        <p:txBody>
          <a:bodyPr wrap="square" lIns="0" tIns="0" rIns="0" bIns="0" anchor="t">
            <a:normAutofit/>
          </a:bodyPr>
          <a:lstStyle/>
          <a:p>
            <a:pPr algn="l">
              <a:lnSpc>
                <a:spcPct val="105000"/>
              </a:lnSpc>
              <a:spcBef>
                <a:spcPts val="0"/>
              </a:spcBef>
            </a:pPr>
            <a:r>
              <a:rPr lang="en-GB" sz="1600" b="1">
                <a:solidFill>
                  <a:srgbClr val="191F2B"/>
                </a:solidFill>
                <a:latin typeface="+mn-lt"/>
              </a:rPr>
              <a:t>Shared meter</a:t>
            </a:r>
          </a:p>
          <a:p>
            <a:pPr algn="l">
              <a:lnSpc>
                <a:spcPct val="105000"/>
              </a:lnSpc>
              <a:spcBef>
                <a:spcPts val="400"/>
              </a:spcBef>
            </a:pPr>
            <a:r>
              <a:rPr lang="en-GB" sz="1600" b="0">
                <a:solidFill>
                  <a:srgbClr val="5A6472"/>
                </a:solidFill>
                <a:latin typeface="+mn-lt"/>
              </a:rPr>
              <a:t>Evidence your share of the metered electricity. Other users can apply separately.</a:t>
            </a:r>
          </a:p>
        </p:txBody>
      </p:sp>
      <p:sp>
        <p:nvSpPr>
          <p:cNvPr id="1130" name="Shape 1130"/>
          <p:cNvSpPr/>
          <p:nvPr/>
        </p:nvSpPr>
        <p:spPr>
          <a:xfrm>
            <a:off x="6226000" y="2200637"/>
            <a:ext cx="2433900" cy="2400000"/>
          </a:xfrm>
          <a:prstGeom prst="rect">
            <a:avLst/>
          </a:prstGeom>
          <a:solidFill>
            <a:srgbClr val="FFF4ED"/>
          </a:solidFill>
          <a:ln>
            <a:noFill/>
          </a:ln>
        </p:spPr>
        <p:txBody>
          <a:bodyPr/>
          <a:lstStyle/>
          <a:p>
            <a:endParaRPr lang="en-GB"/>
          </a:p>
        </p:txBody>
      </p:sp>
      <p:sp>
        <p:nvSpPr>
          <p:cNvPr id="1131" name="Shape 1131"/>
          <p:cNvSpPr/>
          <p:nvPr/>
        </p:nvSpPr>
        <p:spPr>
          <a:xfrm>
            <a:off x="6226000" y="2200637"/>
            <a:ext cx="2433900" cy="45720"/>
          </a:xfrm>
          <a:prstGeom prst="rect">
            <a:avLst/>
          </a:prstGeom>
          <a:solidFill>
            <a:srgbClr val="FF4328"/>
          </a:solidFill>
          <a:ln>
            <a:noFill/>
          </a:ln>
        </p:spPr>
        <p:txBody>
          <a:bodyPr/>
          <a:lstStyle/>
          <a:p>
            <a:endParaRPr lang="en-GB" sz="1600"/>
          </a:p>
        </p:txBody>
      </p:sp>
      <p:sp>
        <p:nvSpPr>
          <p:cNvPr id="1132" name="C2"/>
          <p:cNvSpPr txBox="1"/>
          <p:nvPr/>
        </p:nvSpPr>
        <p:spPr>
          <a:xfrm>
            <a:off x="6446000" y="2400637"/>
            <a:ext cx="1993900" cy="2100000"/>
          </a:xfrm>
          <a:prstGeom prst="rect">
            <a:avLst/>
          </a:prstGeom>
          <a:noFill/>
        </p:spPr>
        <p:txBody>
          <a:bodyPr wrap="square" lIns="0" tIns="0" rIns="0" bIns="0" anchor="t">
            <a:normAutofit/>
          </a:bodyPr>
          <a:lstStyle/>
          <a:p>
            <a:pPr algn="l">
              <a:lnSpc>
                <a:spcPct val="105000"/>
              </a:lnSpc>
              <a:spcBef>
                <a:spcPts val="0"/>
              </a:spcBef>
            </a:pPr>
            <a:r>
              <a:rPr lang="en-GB" sz="1600" b="1">
                <a:solidFill>
                  <a:srgbClr val="191F2B"/>
                </a:solidFill>
                <a:latin typeface="+mn-lt"/>
              </a:rPr>
              <a:t>Landlord or third-party billing</a:t>
            </a:r>
          </a:p>
          <a:p>
            <a:pPr>
              <a:lnSpc>
                <a:spcPct val="105000"/>
              </a:lnSpc>
              <a:spcBef>
                <a:spcPts val="400"/>
              </a:spcBef>
            </a:pPr>
            <a:r>
              <a:rPr lang="en-GB" sz="1600" b="0">
                <a:solidFill>
                  <a:srgbClr val="5A6472"/>
                </a:solidFill>
                <a:latin typeface="+mn-lt"/>
              </a:rPr>
              <a:t>The evidence burden sits with you. Engage the landlord early </a:t>
            </a:r>
            <a:r>
              <a:rPr lang="en-GB" sz="1600">
                <a:solidFill>
                  <a:srgbClr val="5A6472"/>
                </a:solidFill>
              </a:rPr>
              <a:t>– </a:t>
            </a:r>
            <a:r>
              <a:rPr lang="en-GB" sz="1600" b="0">
                <a:solidFill>
                  <a:srgbClr val="5A6472"/>
                </a:solidFill>
                <a:latin typeface="+mn-lt"/>
              </a:rPr>
              <a:t>you will need their bills to apply.</a:t>
            </a:r>
            <a:endParaRPr lang="en-GB" sz="1600" b="0">
              <a:solidFill>
                <a:srgbClr val="5A6472"/>
              </a:solidFill>
              <a:latin typeface="+mn-lt"/>
              <a:cs typeface="Arial"/>
            </a:endParaRPr>
          </a:p>
        </p:txBody>
      </p:sp>
      <p:sp>
        <p:nvSpPr>
          <p:cNvPr id="1133" name="Shape 1133"/>
          <p:cNvSpPr/>
          <p:nvPr/>
        </p:nvSpPr>
        <p:spPr>
          <a:xfrm>
            <a:off x="8919900" y="2200637"/>
            <a:ext cx="2433900" cy="2400000"/>
          </a:xfrm>
          <a:prstGeom prst="rect">
            <a:avLst/>
          </a:prstGeom>
          <a:solidFill>
            <a:srgbClr val="FFF4ED"/>
          </a:solidFill>
          <a:ln>
            <a:noFill/>
          </a:ln>
        </p:spPr>
        <p:txBody>
          <a:bodyPr/>
          <a:lstStyle/>
          <a:p>
            <a:endParaRPr lang="en-GB"/>
          </a:p>
        </p:txBody>
      </p:sp>
      <p:sp>
        <p:nvSpPr>
          <p:cNvPr id="1134" name="Shape 1134"/>
          <p:cNvSpPr/>
          <p:nvPr/>
        </p:nvSpPr>
        <p:spPr>
          <a:xfrm>
            <a:off x="8919900" y="2200637"/>
            <a:ext cx="2433900" cy="45720"/>
          </a:xfrm>
          <a:prstGeom prst="rect">
            <a:avLst/>
          </a:prstGeom>
          <a:solidFill>
            <a:srgbClr val="FF4328"/>
          </a:solidFill>
          <a:ln>
            <a:noFill/>
          </a:ln>
        </p:spPr>
        <p:txBody>
          <a:bodyPr/>
          <a:lstStyle/>
          <a:p>
            <a:endParaRPr lang="en-GB" sz="1600"/>
          </a:p>
        </p:txBody>
      </p:sp>
      <p:sp>
        <p:nvSpPr>
          <p:cNvPr id="1135" name="C3"/>
          <p:cNvSpPr txBox="1"/>
          <p:nvPr/>
        </p:nvSpPr>
        <p:spPr>
          <a:xfrm>
            <a:off x="9139900" y="2400637"/>
            <a:ext cx="1993900" cy="2100000"/>
          </a:xfrm>
          <a:prstGeom prst="rect">
            <a:avLst/>
          </a:prstGeom>
          <a:noFill/>
        </p:spPr>
        <p:txBody>
          <a:bodyPr wrap="square" lIns="0" tIns="0" rIns="0" bIns="0" anchor="t">
            <a:normAutofit/>
          </a:bodyPr>
          <a:lstStyle/>
          <a:p>
            <a:pPr algn="l">
              <a:lnSpc>
                <a:spcPct val="105000"/>
              </a:lnSpc>
              <a:spcBef>
                <a:spcPts val="0"/>
              </a:spcBef>
            </a:pPr>
            <a:r>
              <a:rPr lang="en-GB" sz="1600" b="1">
                <a:solidFill>
                  <a:srgbClr val="191F2B"/>
                </a:solidFill>
                <a:latin typeface="+mn-lt"/>
              </a:rPr>
              <a:t>Private </a:t>
            </a:r>
            <a:r>
              <a:rPr lang="en-GB" sz="1600" b="1">
                <a:solidFill>
                  <a:srgbClr val="191F2B"/>
                </a:solidFill>
              </a:rPr>
              <a:t>network</a:t>
            </a:r>
            <a:r>
              <a:rPr lang="en-GB" sz="1600" b="1">
                <a:solidFill>
                  <a:srgbClr val="191F2B"/>
                </a:solidFill>
                <a:latin typeface="+mn-lt"/>
              </a:rPr>
              <a:t> supply</a:t>
            </a:r>
          </a:p>
          <a:p>
            <a:pPr algn="l">
              <a:lnSpc>
                <a:spcPct val="105000"/>
              </a:lnSpc>
              <a:spcBef>
                <a:spcPts val="400"/>
              </a:spcBef>
            </a:pPr>
            <a:r>
              <a:rPr lang="en-GB" sz="1600" b="0">
                <a:solidFill>
                  <a:srgbClr val="5A6472"/>
                </a:solidFill>
                <a:latin typeface="+mn-lt"/>
              </a:rPr>
              <a:t>Eligible only where settlement bodies can verify the levies. Generator import meters are excluded in year one.</a:t>
            </a:r>
          </a:p>
        </p:txBody>
      </p:sp>
      <p:sp>
        <p:nvSpPr>
          <p:cNvPr id="1136" name="Shape 1136"/>
          <p:cNvSpPr/>
          <p:nvPr/>
        </p:nvSpPr>
        <p:spPr>
          <a:xfrm>
            <a:off x="838741" y="5048001"/>
            <a:ext cx="10515600" cy="867659"/>
          </a:xfrm>
          <a:prstGeom prst="rect">
            <a:avLst/>
          </a:prstGeom>
          <a:solidFill>
            <a:srgbClr val="FF4328"/>
          </a:solidFill>
          <a:ln>
            <a:noFill/>
          </a:ln>
        </p:spPr>
        <p:txBody>
          <a:bodyPr/>
          <a:lstStyle/>
          <a:p>
            <a:endParaRPr lang="en-GB"/>
          </a:p>
        </p:txBody>
      </p:sp>
      <p:sp>
        <p:nvSpPr>
          <p:cNvPr id="1137" name="SC"/>
          <p:cNvSpPr txBox="1"/>
          <p:nvPr/>
        </p:nvSpPr>
        <p:spPr>
          <a:xfrm>
            <a:off x="1089895" y="5188001"/>
            <a:ext cx="9915600" cy="1180000"/>
          </a:xfrm>
          <a:prstGeom prst="rect">
            <a:avLst/>
          </a:prstGeom>
          <a:noFill/>
        </p:spPr>
        <p:txBody>
          <a:bodyPr wrap="square" lIns="0" tIns="0" rIns="0" bIns="0" anchor="t">
            <a:normAutofit/>
          </a:bodyPr>
          <a:lstStyle/>
          <a:p>
            <a:pPr>
              <a:lnSpc>
                <a:spcPct val="105000"/>
              </a:lnSpc>
            </a:pPr>
            <a:r>
              <a:rPr lang="en-GB" sz="1600">
                <a:solidFill>
                  <a:srgbClr val="FFFFFF"/>
                </a:solidFill>
              </a:rPr>
              <a:t>More detail on how to navigate these arrangements, including worked examples, is in the business guidance.</a:t>
            </a:r>
            <a:endParaRPr lang="en-GB" sz="1600">
              <a:solidFill>
                <a:srgbClr val="FFFFFF"/>
              </a:solidFill>
              <a:latin typeface="+mn-lt"/>
            </a:endParaRPr>
          </a:p>
        </p:txBody>
      </p:sp>
      <p:pic>
        <p:nvPicPr>
          <p:cNvPr id="1139" name="BIST Logo"/>
          <p:cNvPicPr>
            <a:picLocks noChangeAspect="1"/>
          </p:cNvPicPr>
          <p:nvPr/>
        </p:nvPicPr>
        <p:blipFill>
          <a:blip r:embed="rId2"/>
          <a:stretch>
            <a:fillRect/>
          </a:stretch>
        </p:blipFill>
        <p:spPr>
          <a:xfrm>
            <a:off x="10187895" y="0"/>
            <a:ext cx="2004105" cy="1293078"/>
          </a:xfrm>
          <a:prstGeom prst="rect">
            <a:avLst/>
          </a:prstGeom>
        </p:spPr>
      </p:pic>
    </p:spTree>
    <p:extLst>
      <p:ext uri="{BB962C8B-B14F-4D97-AF65-F5344CB8AC3E}">
        <p14:creationId xmlns:p14="http://schemas.microsoft.com/office/powerpoint/2010/main" val="28265544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0E7E5-B1E9-C0F3-2E24-8418880DF9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4B21D2-C796-71E8-464F-A2AA2F8C0C15}"/>
              </a:ext>
            </a:extLst>
          </p:cNvPr>
          <p:cNvSpPr>
            <a:spLocks noGrp="1"/>
          </p:cNvSpPr>
          <p:nvPr>
            <p:ph type="title"/>
          </p:nvPr>
        </p:nvSpPr>
        <p:spPr>
          <a:xfrm>
            <a:off x="838202" y="365127"/>
            <a:ext cx="10739717" cy="997509"/>
          </a:xfrm>
          <a:prstGeom prst="rect">
            <a:avLst/>
          </a:prstGeom>
        </p:spPr>
        <p:txBody>
          <a:bodyPr/>
          <a:lstStyle/>
          <a:p>
            <a:r>
              <a:rPr lang="en-US"/>
              <a:t>LINES TO TAKE, LINKS AND FAQS</a:t>
            </a:r>
          </a:p>
        </p:txBody>
      </p:sp>
      <p:sp>
        <p:nvSpPr>
          <p:cNvPr id="721" name="R721">
            <a:extLst>
              <a:ext uri="{FF2B5EF4-FFF2-40B4-BE49-F238E27FC236}">
                <a16:creationId xmlns:a16="http://schemas.microsoft.com/office/drawing/2014/main" id="{6AD01D36-ED11-B88F-8999-1E5950DD933B}"/>
              </a:ext>
            </a:extLst>
          </p:cNvPr>
          <p:cNvSpPr/>
          <p:nvPr/>
        </p:nvSpPr>
        <p:spPr>
          <a:xfrm>
            <a:off x="838201" y="1239999"/>
            <a:ext cx="914400" cy="45721"/>
          </a:xfrm>
          <a:prstGeom prst="rect">
            <a:avLst/>
          </a:prstGeom>
          <a:solidFill>
            <a:srgbClr val="FF4328"/>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1" b="0" i="0" u="none" strike="noStrike" kern="1200" cap="none" spc="0" normalizeH="0" baseline="0" noProof="0">
              <a:ln>
                <a:noFill/>
              </a:ln>
              <a:solidFill>
                <a:srgbClr val="D92F14"/>
              </a:solidFill>
              <a:effectLst/>
              <a:uLnTx/>
              <a:uFillTx/>
              <a:latin typeface="Arial" panose="020B0604020202020204"/>
              <a:ea typeface="+mn-ea"/>
              <a:cs typeface="+mn-cs"/>
            </a:endParaRPr>
          </a:p>
        </p:txBody>
      </p:sp>
      <p:sp>
        <p:nvSpPr>
          <p:cNvPr id="723" name="R723">
            <a:extLst>
              <a:ext uri="{FF2B5EF4-FFF2-40B4-BE49-F238E27FC236}">
                <a16:creationId xmlns:a16="http://schemas.microsoft.com/office/drawing/2014/main" id="{71FA2CC6-4E88-58B3-3E3C-A037929A7E33}"/>
              </a:ext>
            </a:extLst>
          </p:cNvPr>
          <p:cNvSpPr/>
          <p:nvPr/>
        </p:nvSpPr>
        <p:spPr>
          <a:xfrm>
            <a:off x="838200" y="2000001"/>
            <a:ext cx="5057801" cy="3904192"/>
          </a:xfrm>
          <a:prstGeom prst="rect">
            <a:avLst/>
          </a:prstGeom>
          <a:solidFill>
            <a:srgbClr val="F7F7F8"/>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1" b="0" i="0" u="none" strike="noStrike" kern="1200" cap="none" spc="0" normalizeH="0" baseline="0" noProof="0">
              <a:ln>
                <a:noFill/>
              </a:ln>
              <a:solidFill>
                <a:srgbClr val="D92F14"/>
              </a:solidFill>
              <a:effectLst/>
              <a:uLnTx/>
              <a:uFillTx/>
              <a:latin typeface="Arial" panose="020B0604020202020204"/>
              <a:ea typeface="+mn-ea"/>
              <a:cs typeface="+mn-cs"/>
            </a:endParaRPr>
          </a:p>
        </p:txBody>
      </p:sp>
      <p:sp>
        <p:nvSpPr>
          <p:cNvPr id="724" name="R724">
            <a:extLst>
              <a:ext uri="{FF2B5EF4-FFF2-40B4-BE49-F238E27FC236}">
                <a16:creationId xmlns:a16="http://schemas.microsoft.com/office/drawing/2014/main" id="{9775861A-B0FF-094D-99D8-867BA6EB270C}"/>
              </a:ext>
            </a:extLst>
          </p:cNvPr>
          <p:cNvSpPr/>
          <p:nvPr/>
        </p:nvSpPr>
        <p:spPr>
          <a:xfrm>
            <a:off x="838200" y="1999999"/>
            <a:ext cx="5057801" cy="45721"/>
          </a:xfrm>
          <a:prstGeom prst="rect">
            <a:avLst/>
          </a:prstGeom>
          <a:solidFill>
            <a:srgbClr val="FF4328"/>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1" b="0" i="0" u="none" strike="noStrike" kern="1200" cap="none" spc="0" normalizeH="0" baseline="0" noProof="0">
              <a:ln>
                <a:noFill/>
              </a:ln>
              <a:solidFill>
                <a:srgbClr val="D92F14"/>
              </a:solidFill>
              <a:effectLst/>
              <a:uLnTx/>
              <a:uFillTx/>
              <a:latin typeface="Arial" panose="020B0604020202020204"/>
              <a:ea typeface="+mn-ea"/>
              <a:cs typeface="+mn-cs"/>
            </a:endParaRPr>
          </a:p>
        </p:txBody>
      </p:sp>
      <p:sp>
        <p:nvSpPr>
          <p:cNvPr id="725" name="H">
            <a:extLst>
              <a:ext uri="{FF2B5EF4-FFF2-40B4-BE49-F238E27FC236}">
                <a16:creationId xmlns:a16="http://schemas.microsoft.com/office/drawing/2014/main" id="{F6442D93-21DE-DCF8-19A0-D44C1A594595}"/>
              </a:ext>
            </a:extLst>
          </p:cNvPr>
          <p:cNvSpPr txBox="1"/>
          <p:nvPr/>
        </p:nvSpPr>
        <p:spPr>
          <a:xfrm>
            <a:off x="1078200" y="2230001"/>
            <a:ext cx="4577801" cy="320000"/>
          </a:xfrm>
          <a:prstGeom prst="rect">
            <a:avLst/>
          </a:prstGeom>
          <a:noFill/>
        </p:spPr>
        <p:txBody>
          <a:bodyPr wrap="square" lIns="0" tIns="0" rIns="0" bIns="0">
            <a:normAutofit/>
          </a:bodyP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GB" sz="1401" b="1" i="0" u="none" strike="noStrike" kern="1200" cap="none" spc="0" normalizeH="0" baseline="0" noProof="0">
                <a:ln>
                  <a:noFill/>
                </a:ln>
                <a:solidFill>
                  <a:srgbClr val="191F2B"/>
                </a:solidFill>
                <a:effectLst/>
                <a:uLnTx/>
                <a:uFillTx/>
                <a:latin typeface="Arial" panose="020B0604020202020204"/>
                <a:ea typeface="+mn-ea"/>
                <a:cs typeface="+mn-cs"/>
              </a:rPr>
              <a:t>Lines to take</a:t>
            </a:r>
          </a:p>
        </p:txBody>
      </p:sp>
      <p:sp>
        <p:nvSpPr>
          <p:cNvPr id="726" name="T">
            <a:extLst>
              <a:ext uri="{FF2B5EF4-FFF2-40B4-BE49-F238E27FC236}">
                <a16:creationId xmlns:a16="http://schemas.microsoft.com/office/drawing/2014/main" id="{2FE2BE80-10DA-A0BD-2139-5DCAA20B7CC8}"/>
              </a:ext>
            </a:extLst>
          </p:cNvPr>
          <p:cNvSpPr txBox="1"/>
          <p:nvPr/>
        </p:nvSpPr>
        <p:spPr>
          <a:xfrm>
            <a:off x="1078200" y="2586360"/>
            <a:ext cx="4577801" cy="280000"/>
          </a:xfrm>
          <a:prstGeom prst="rect">
            <a:avLst/>
          </a:prstGeom>
          <a:noFill/>
        </p:spPr>
        <p:txBody>
          <a:bodyPr wrap="square" lIns="0" tIns="0" rIns="0" bIns="0">
            <a:normAutofit/>
          </a:bodyP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GB" sz="1150" b="1" i="0" u="none" strike="noStrike" kern="1200" cap="none" spc="0" normalizeH="0" baseline="0" noProof="0">
                <a:ln>
                  <a:noFill/>
                </a:ln>
                <a:solidFill>
                  <a:srgbClr val="0066FF"/>
                </a:solidFill>
                <a:effectLst/>
                <a:uLnTx/>
                <a:uFillTx/>
                <a:latin typeface="Arial" panose="020B0604020202020204"/>
                <a:ea typeface="+mn-ea"/>
                <a:cs typeface="+mn-cs"/>
                <a:hlinkClick r:id="rId2">
                  <a:extLst>
                    <a:ext uri="{A12FA001-AC4F-418D-AE19-62706E023703}">
                      <ahyp:hlinkClr xmlns:ahyp="http://schemas.microsoft.com/office/drawing/2018/hyperlinkcolor" val="tx"/>
                    </a:ext>
                  </a:extLst>
                </a:hlinkClick>
              </a:rPr>
              <a:t>BICS lines to take pack</a:t>
            </a:r>
            <a:endParaRPr kumimoji="0" lang="en-GB" sz="1150" b="1" i="0" u="none" strike="noStrike" kern="1200" cap="none" spc="0" normalizeH="0" baseline="0" noProof="0">
              <a:ln>
                <a:noFill/>
              </a:ln>
              <a:solidFill>
                <a:srgbClr val="0066FF"/>
              </a:solidFill>
              <a:effectLst/>
              <a:uLnTx/>
              <a:uFillTx/>
              <a:latin typeface="Arial" panose="020B0604020202020204"/>
              <a:ea typeface="+mn-ea"/>
              <a:cs typeface="+mn-cs"/>
            </a:endParaRPr>
          </a:p>
        </p:txBody>
      </p:sp>
      <p:sp>
        <p:nvSpPr>
          <p:cNvPr id="727" name="D">
            <a:extLst>
              <a:ext uri="{FF2B5EF4-FFF2-40B4-BE49-F238E27FC236}">
                <a16:creationId xmlns:a16="http://schemas.microsoft.com/office/drawing/2014/main" id="{99363895-1DF9-30CD-1D18-066CCFE59BE7}"/>
              </a:ext>
            </a:extLst>
          </p:cNvPr>
          <p:cNvSpPr txBox="1"/>
          <p:nvPr/>
        </p:nvSpPr>
        <p:spPr>
          <a:xfrm>
            <a:off x="1078200" y="2886360"/>
            <a:ext cx="4577801" cy="606745"/>
          </a:xfrm>
          <a:prstGeom prst="rect">
            <a:avLst/>
          </a:prstGeom>
          <a:noFill/>
        </p:spPr>
        <p:txBody>
          <a:bodyPr wrap="square" lIns="0" tIns="0" rIns="0" bIns="0">
            <a:normAutofit/>
          </a:bodyP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GB" sz="1200" b="0" i="0" u="none" strike="noStrike" kern="1200" cap="none" spc="0" normalizeH="0" baseline="0" noProof="0">
                <a:ln>
                  <a:noFill/>
                </a:ln>
                <a:solidFill>
                  <a:srgbClr val="5A6472"/>
                </a:solidFill>
                <a:effectLst/>
                <a:uLnTx/>
                <a:uFillTx/>
                <a:latin typeface="Arial" panose="020B0604020202020204"/>
                <a:ea typeface="+mn-ea"/>
                <a:cs typeface="+mn-cs"/>
              </a:rPr>
              <a:t>Top BICS lines to take attached above, please double check with </a:t>
            </a:r>
            <a:r>
              <a:rPr kumimoji="0" lang="en-GB" sz="1200" b="0" i="0" u="none" strike="noStrike" kern="1200" cap="none" spc="0" normalizeH="0" baseline="0" noProof="0">
                <a:ln>
                  <a:noFill/>
                </a:ln>
                <a:solidFill>
                  <a:srgbClr val="5A6472"/>
                </a:solidFill>
                <a:effectLst/>
                <a:uLnTx/>
                <a:uFillTx/>
                <a:latin typeface="Arial" panose="020B0604020202020204"/>
                <a:ea typeface="+mn-ea"/>
                <a:cs typeface="+mn-cs"/>
                <a:hlinkClick r:id="rId3"/>
              </a:rPr>
              <a:t>bics.correspondence@businessandtrade.gov.uk</a:t>
            </a:r>
            <a:r>
              <a:rPr kumimoji="0" lang="en-GB" sz="1200" b="0" i="0" u="none" strike="noStrike" kern="1200" cap="none" spc="0" normalizeH="0" baseline="0" noProof="0">
                <a:ln>
                  <a:noFill/>
                </a:ln>
                <a:solidFill>
                  <a:srgbClr val="5A6472"/>
                </a:solidFill>
                <a:effectLst/>
                <a:uLnTx/>
                <a:uFillTx/>
                <a:latin typeface="Arial" panose="020B0604020202020204"/>
                <a:ea typeface="+mn-ea"/>
                <a:cs typeface="+mn-cs"/>
              </a:rPr>
              <a:t> before using. </a:t>
            </a:r>
          </a:p>
        </p:txBody>
      </p:sp>
      <p:sp>
        <p:nvSpPr>
          <p:cNvPr id="732" name="R732">
            <a:extLst>
              <a:ext uri="{FF2B5EF4-FFF2-40B4-BE49-F238E27FC236}">
                <a16:creationId xmlns:a16="http://schemas.microsoft.com/office/drawing/2014/main" id="{837536C1-0CAE-1A7A-765B-41F90EC82655}"/>
              </a:ext>
            </a:extLst>
          </p:cNvPr>
          <p:cNvSpPr/>
          <p:nvPr/>
        </p:nvSpPr>
        <p:spPr>
          <a:xfrm>
            <a:off x="6296001" y="2000001"/>
            <a:ext cx="5057801" cy="3904192"/>
          </a:xfrm>
          <a:prstGeom prst="rect">
            <a:avLst/>
          </a:prstGeom>
          <a:solidFill>
            <a:srgbClr val="FFF4ED"/>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1" b="0" i="0" u="none" strike="noStrike" kern="1200" cap="none" spc="0" normalizeH="0" baseline="0" noProof="0">
              <a:ln>
                <a:noFill/>
              </a:ln>
              <a:solidFill>
                <a:srgbClr val="D92F14"/>
              </a:solidFill>
              <a:effectLst/>
              <a:uLnTx/>
              <a:uFillTx/>
              <a:latin typeface="Arial" panose="020B0604020202020204"/>
              <a:ea typeface="+mn-ea"/>
              <a:cs typeface="+mn-cs"/>
            </a:endParaRPr>
          </a:p>
        </p:txBody>
      </p:sp>
      <p:sp>
        <p:nvSpPr>
          <p:cNvPr id="733" name="R733">
            <a:extLst>
              <a:ext uri="{FF2B5EF4-FFF2-40B4-BE49-F238E27FC236}">
                <a16:creationId xmlns:a16="http://schemas.microsoft.com/office/drawing/2014/main" id="{9B8F61DA-95C9-6912-B037-99DD9B31EF09}"/>
              </a:ext>
            </a:extLst>
          </p:cNvPr>
          <p:cNvSpPr/>
          <p:nvPr/>
        </p:nvSpPr>
        <p:spPr>
          <a:xfrm>
            <a:off x="6296001" y="1999999"/>
            <a:ext cx="5057801" cy="45721"/>
          </a:xfrm>
          <a:prstGeom prst="rect">
            <a:avLst/>
          </a:prstGeom>
          <a:solidFill>
            <a:srgbClr val="FF4328"/>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1" b="0" i="0" u="none" strike="noStrike" kern="1200" cap="none" spc="0" normalizeH="0" baseline="0" noProof="0">
              <a:ln>
                <a:noFill/>
              </a:ln>
              <a:solidFill>
                <a:srgbClr val="D92F14"/>
              </a:solidFill>
              <a:effectLst/>
              <a:uLnTx/>
              <a:uFillTx/>
              <a:latin typeface="Arial" panose="020B0604020202020204"/>
              <a:ea typeface="+mn-ea"/>
              <a:cs typeface="+mn-cs"/>
            </a:endParaRPr>
          </a:p>
        </p:txBody>
      </p:sp>
      <p:sp>
        <p:nvSpPr>
          <p:cNvPr id="734" name="H">
            <a:extLst>
              <a:ext uri="{FF2B5EF4-FFF2-40B4-BE49-F238E27FC236}">
                <a16:creationId xmlns:a16="http://schemas.microsoft.com/office/drawing/2014/main" id="{34B9E8AE-267C-8C0C-1432-1088A3237405}"/>
              </a:ext>
            </a:extLst>
          </p:cNvPr>
          <p:cNvSpPr txBox="1"/>
          <p:nvPr/>
        </p:nvSpPr>
        <p:spPr>
          <a:xfrm>
            <a:off x="6536001" y="2230001"/>
            <a:ext cx="4577801" cy="320000"/>
          </a:xfrm>
          <a:prstGeom prst="rect">
            <a:avLst/>
          </a:prstGeom>
          <a:noFill/>
        </p:spPr>
        <p:txBody>
          <a:bodyPr wrap="square" lIns="0" tIns="0" rIns="0" bIns="0">
            <a:normAutofit/>
          </a:bodyP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GB" sz="1401" b="1" i="0" u="none" strike="noStrike" kern="1200" cap="none" spc="0" normalizeH="0" baseline="0" noProof="0">
                <a:ln>
                  <a:noFill/>
                </a:ln>
                <a:solidFill>
                  <a:srgbClr val="191F2B"/>
                </a:solidFill>
                <a:effectLst/>
                <a:uLnTx/>
                <a:uFillTx/>
                <a:latin typeface="Arial" panose="020B0604020202020204"/>
                <a:ea typeface="+mn-ea"/>
                <a:cs typeface="+mn-cs"/>
              </a:rPr>
              <a:t>Frequently asked questions</a:t>
            </a:r>
          </a:p>
        </p:txBody>
      </p:sp>
      <p:pic>
        <p:nvPicPr>
          <p:cNvPr id="578" name="BIST Logo">
            <a:extLst>
              <a:ext uri="{FF2B5EF4-FFF2-40B4-BE49-F238E27FC236}">
                <a16:creationId xmlns:a16="http://schemas.microsoft.com/office/drawing/2014/main" id="{C838E2FD-CF00-2459-2564-6D4BB5E205AB}"/>
              </a:ext>
            </a:extLst>
          </p:cNvPr>
          <p:cNvPicPr>
            <a:picLocks noChangeAspect="1"/>
          </p:cNvPicPr>
          <p:nvPr/>
        </p:nvPicPr>
        <p:blipFill>
          <a:blip r:embed="rId4"/>
          <a:stretch>
            <a:fillRect/>
          </a:stretch>
        </p:blipFill>
        <p:spPr>
          <a:xfrm>
            <a:off x="10187896" y="1"/>
            <a:ext cx="2004105" cy="1293077"/>
          </a:xfrm>
          <a:prstGeom prst="rect">
            <a:avLst/>
          </a:prstGeom>
        </p:spPr>
      </p:pic>
      <p:sp>
        <p:nvSpPr>
          <p:cNvPr id="4" name="TextBox 3">
            <a:extLst>
              <a:ext uri="{FF2B5EF4-FFF2-40B4-BE49-F238E27FC236}">
                <a16:creationId xmlns:a16="http://schemas.microsoft.com/office/drawing/2014/main" id="{CC234F23-CAA2-C5E6-B7F0-32BB38A7046E}"/>
              </a:ext>
            </a:extLst>
          </p:cNvPr>
          <p:cNvSpPr txBox="1"/>
          <p:nvPr/>
        </p:nvSpPr>
        <p:spPr>
          <a:xfrm>
            <a:off x="6421172" y="2549987"/>
            <a:ext cx="4807458" cy="896849"/>
          </a:xfrm>
          <a:prstGeom prst="rect">
            <a:avLst/>
          </a:prstGeom>
          <a:noFill/>
        </p:spPr>
        <p:txBody>
          <a:bodyPr wrap="square">
            <a:spAutoFit/>
          </a:bodyPr>
          <a:lstStyle/>
          <a:p>
            <a:pPr marL="0" marR="0" lvl="0" indent="0" algn="l" defTabSz="914400" rtl="0" eaLnBrk="1" fontAlgn="base" latinLnBrk="0" hangingPunct="1">
              <a:lnSpc>
                <a:spcPts val="1639"/>
              </a:lnSpc>
              <a:spcBef>
                <a:spcPts val="1200"/>
              </a:spcBef>
              <a:spcAft>
                <a:spcPts val="0"/>
              </a:spcAft>
              <a:buClrTx/>
              <a:buSzTx/>
              <a:buFontTx/>
              <a:buNone/>
              <a:tabLst/>
              <a:defRPr/>
            </a:pPr>
            <a:r>
              <a:rPr kumimoji="0" lang="en-GB" sz="1200" b="1" i="0" u="none" strike="noStrike" kern="1200" cap="none" spc="0" normalizeH="0" baseline="0" noProof="0">
                <a:ln>
                  <a:noFill/>
                </a:ln>
                <a:solidFill>
                  <a:srgbClr val="0066FF"/>
                </a:solidFill>
                <a:effectLst/>
                <a:uLnTx/>
                <a:uFillTx/>
                <a:latin typeface="Arial" panose="020B0604020202020204" pitchFamily="34" charset="0"/>
                <a:ea typeface="+mn-ea"/>
                <a:cs typeface="+mn-cs"/>
              </a:rPr>
              <a:t>Question: </a:t>
            </a:r>
            <a:r>
              <a:rPr kumimoji="0" lang="en-GB" sz="1200" b="1" i="0" u="none" strike="noStrike" kern="1200" cap="none" spc="0" normalizeH="0" baseline="0" noProof="0">
                <a:ln>
                  <a:noFill/>
                </a:ln>
                <a:solidFill>
                  <a:srgbClr val="000000"/>
                </a:solidFill>
                <a:effectLst/>
                <a:uLnTx/>
                <a:uFillTx/>
                <a:latin typeface="Arial" panose="020B0604020202020204" pitchFamily="34" charset="0"/>
                <a:ea typeface="+mn-ea"/>
                <a:cs typeface="+mn-cs"/>
              </a:rPr>
              <a:t>Do my SIC and HS codes need to be from the same foundational / frontier category? </a:t>
            </a:r>
            <a:endParaRPr kumimoji="0" lang="en-GB" sz="1200" b="0" i="0" u="none" strike="noStrike" kern="1200" cap="none" spc="0" normalizeH="0" baseline="0" noProof="0">
              <a:ln>
                <a:noFill/>
              </a:ln>
              <a:solidFill>
                <a:srgbClr val="000000"/>
              </a:solidFill>
              <a:effectLst/>
              <a:uLnTx/>
              <a:uFillTx/>
              <a:latin typeface="Segoe UI" panose="020B0502040204020203" pitchFamily="34" charset="0"/>
              <a:ea typeface="+mn-ea"/>
              <a:cs typeface="+mn-cs"/>
            </a:endParaRPr>
          </a:p>
          <a:p>
            <a:pPr marL="0" marR="0" lvl="0" indent="0" algn="l" defTabSz="914400" rtl="0" eaLnBrk="1" fontAlgn="base" latinLnBrk="0" hangingPunct="1">
              <a:lnSpc>
                <a:spcPts val="1639"/>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t>No. If a manufacturer is in an eligible sector and produces an eligible product, they would be able to receive support. </a:t>
            </a:r>
          </a:p>
        </p:txBody>
      </p:sp>
      <p:sp>
        <p:nvSpPr>
          <p:cNvPr id="6" name="TextBox 5">
            <a:extLst>
              <a:ext uri="{FF2B5EF4-FFF2-40B4-BE49-F238E27FC236}">
                <a16:creationId xmlns:a16="http://schemas.microsoft.com/office/drawing/2014/main" id="{0D8DCFBF-98D2-96F8-F71B-491214A96C26}"/>
              </a:ext>
            </a:extLst>
          </p:cNvPr>
          <p:cNvSpPr txBox="1"/>
          <p:nvPr/>
        </p:nvSpPr>
        <p:spPr>
          <a:xfrm>
            <a:off x="6421172" y="3446836"/>
            <a:ext cx="4807458" cy="1717586"/>
          </a:xfrm>
          <a:prstGeom prst="rect">
            <a:avLst/>
          </a:prstGeom>
          <a:noFill/>
        </p:spPr>
        <p:txBody>
          <a:bodyPr wrap="square">
            <a:spAutoFit/>
          </a:bodyPr>
          <a:lstStyle/>
          <a:p>
            <a:pPr marL="0" marR="0" lvl="0" indent="0" algn="l" defTabSz="914400" rtl="0" eaLnBrk="1" fontAlgn="base" latinLnBrk="0" hangingPunct="1">
              <a:lnSpc>
                <a:spcPts val="1639"/>
              </a:lnSpc>
              <a:spcBef>
                <a:spcPts val="1200"/>
              </a:spcBef>
              <a:spcAft>
                <a:spcPts val="0"/>
              </a:spcAft>
              <a:buClrTx/>
              <a:buSzTx/>
              <a:buFontTx/>
              <a:buNone/>
              <a:tabLst/>
              <a:defRPr/>
            </a:pPr>
            <a:r>
              <a:rPr kumimoji="0" lang="en-GB" sz="1200" b="1" i="0" u="none" strike="noStrike" kern="1200" cap="none" spc="0" normalizeH="0" baseline="0" noProof="0">
                <a:ln>
                  <a:noFill/>
                </a:ln>
                <a:solidFill>
                  <a:srgbClr val="0066FF"/>
                </a:solidFill>
                <a:effectLst/>
                <a:uLnTx/>
                <a:uFillTx/>
                <a:latin typeface="Arial" panose="020B0604020202020204" pitchFamily="34" charset="0"/>
                <a:ea typeface="+mn-ea"/>
                <a:cs typeface="+mn-cs"/>
              </a:rPr>
              <a:t>Question: </a:t>
            </a:r>
            <a:r>
              <a:rPr kumimoji="0" lang="en-GB" sz="1200" b="1" i="0" u="none" strike="noStrike" kern="1200" cap="none" spc="0" normalizeH="0" baseline="0" noProof="0">
                <a:ln>
                  <a:noFill/>
                </a:ln>
                <a:solidFill>
                  <a:srgbClr val="000000"/>
                </a:solidFill>
                <a:effectLst/>
                <a:uLnTx/>
                <a:uFillTx/>
                <a:latin typeface="Arial" panose="020B0604020202020204" pitchFamily="34" charset="0"/>
                <a:ea typeface="+mn-ea"/>
                <a:cs typeface="+mn-cs"/>
              </a:rPr>
              <a:t>Why am I not eligible for BICS? </a:t>
            </a:r>
            <a:endParaRPr kumimoji="0" lang="en-GB" sz="1200" b="0" i="0" u="none" strike="noStrike" kern="1200" cap="none" spc="0" normalizeH="0" baseline="0" noProof="0">
              <a:ln>
                <a:noFill/>
              </a:ln>
              <a:solidFill>
                <a:srgbClr val="000000"/>
              </a:solidFill>
              <a:effectLst/>
              <a:uLnTx/>
              <a:uFillTx/>
              <a:latin typeface="Segoe UI" panose="020B0502040204020203" pitchFamily="34" charset="0"/>
              <a:ea typeface="+mn-ea"/>
              <a:cs typeface="+mn-cs"/>
            </a:endParaRPr>
          </a:p>
          <a:p>
            <a:pPr marL="0" marR="0" lvl="0" indent="0" algn="l" defTabSz="914400" rtl="0" eaLnBrk="1" fontAlgn="base" latinLnBrk="0" hangingPunct="1">
              <a:lnSpc>
                <a:spcPts val="1639"/>
              </a:lnSpc>
              <a:spcBef>
                <a:spcPts val="0"/>
              </a:spcBef>
              <a:spcAft>
                <a:spcPts val="0"/>
              </a:spcAft>
              <a:buClrTx/>
              <a:buSzTx/>
              <a:buFontTx/>
              <a:buNone/>
              <a:tabLst/>
              <a:defRPr/>
            </a:pPr>
            <a:r>
              <a:rPr kumimoji="0" lang="en-GB" sz="1200" b="0" i="0" u="none" strike="noStrike" kern="1200" cap="none" spc="0" normalizeH="0" baseline="0" noProof="0">
                <a:ln>
                  <a:noFill/>
                </a:ln>
                <a:solidFill>
                  <a:srgbClr val="191F2B"/>
                </a:solidFill>
                <a:effectLst/>
                <a:uLnTx/>
                <a:uFillTx/>
                <a:latin typeface="Arial" panose="020B0604020202020204"/>
                <a:ea typeface="+mn-ea"/>
                <a:cs typeface="+mn-cs"/>
              </a:rPr>
              <a:t>BICS has been designed to target support where it can have the greatest impact on growth within its agreed cost envelope. This includes focusing on the highest growth potential sectors targeted by the Industrial Strategy and industries within their supply chains; on manufacturing activity that is mobile and exposed to international competition, and within that, on sectors with high electricity intensity, to ensure support is directed where it will have the greatest impact.</a:t>
            </a:r>
            <a:endParaRPr kumimoji="0" lang="en-GB" sz="1200" b="0" i="0" u="none" strike="noStrike" kern="1200" cap="none" spc="0" normalizeH="0" baseline="0" noProof="0">
              <a:ln>
                <a:noFill/>
              </a:ln>
              <a:solidFill>
                <a:srgbClr val="191F2B"/>
              </a:solidFill>
              <a:effectLst/>
              <a:uLnTx/>
              <a:uFillTx/>
              <a:latin typeface="Arial" panose="020B0604020202020204" pitchFamily="34" charset="0"/>
              <a:ea typeface="+mn-ea"/>
              <a:cs typeface="+mn-cs"/>
            </a:endParaRPr>
          </a:p>
        </p:txBody>
      </p:sp>
      <p:sp>
        <p:nvSpPr>
          <p:cNvPr id="10" name="TextBox 9">
            <a:extLst>
              <a:ext uri="{FF2B5EF4-FFF2-40B4-BE49-F238E27FC236}">
                <a16:creationId xmlns:a16="http://schemas.microsoft.com/office/drawing/2014/main" id="{5ACE034D-D55C-023E-0331-0168F7FD3EF7}"/>
              </a:ext>
            </a:extLst>
          </p:cNvPr>
          <p:cNvSpPr txBox="1"/>
          <p:nvPr/>
        </p:nvSpPr>
        <p:spPr>
          <a:xfrm>
            <a:off x="6421172" y="5164420"/>
            <a:ext cx="4807458" cy="1050737"/>
          </a:xfrm>
          <a:prstGeom prst="rect">
            <a:avLst/>
          </a:prstGeom>
          <a:noFill/>
        </p:spPr>
        <p:txBody>
          <a:bodyPr wrap="square">
            <a:spAutoFit/>
          </a:bodyPr>
          <a:lstStyle/>
          <a:p>
            <a:pPr marL="0" marR="0" lvl="0" indent="0" algn="l" defTabSz="914400" rtl="0" eaLnBrk="1" fontAlgn="base" latinLnBrk="0" hangingPunct="1">
              <a:lnSpc>
                <a:spcPts val="1639"/>
              </a:lnSpc>
              <a:spcBef>
                <a:spcPts val="1200"/>
              </a:spcBef>
              <a:spcAft>
                <a:spcPts val="0"/>
              </a:spcAft>
              <a:buClrTx/>
              <a:buSzTx/>
              <a:buFontTx/>
              <a:buNone/>
              <a:tabLst/>
              <a:defRPr/>
            </a:pPr>
            <a:r>
              <a:rPr kumimoji="0" lang="en-GB" sz="1200" b="1" i="0" u="none" strike="noStrike" kern="1200" cap="none" spc="0" normalizeH="0" baseline="0" noProof="0">
                <a:ln>
                  <a:noFill/>
                </a:ln>
                <a:solidFill>
                  <a:srgbClr val="0066FF"/>
                </a:solidFill>
                <a:effectLst/>
                <a:uLnTx/>
                <a:uFillTx/>
                <a:latin typeface="Arial" panose="020B0604020202020204" pitchFamily="34" charset="0"/>
                <a:ea typeface="+mn-ea"/>
                <a:cs typeface="+mn-cs"/>
              </a:rPr>
              <a:t>Question: </a:t>
            </a:r>
            <a:r>
              <a:rPr kumimoji="0" lang="en-GB" sz="1200" b="1" i="0" u="none" strike="noStrike" kern="1200" cap="none" spc="0" normalizeH="0" baseline="0" noProof="0">
                <a:ln>
                  <a:noFill/>
                </a:ln>
                <a:solidFill>
                  <a:srgbClr val="191F2B"/>
                </a:solidFill>
                <a:effectLst/>
                <a:uLnTx/>
                <a:uFillTx/>
                <a:latin typeface="Arial" panose="020B0604020202020204" pitchFamily="34" charset="0"/>
                <a:ea typeface="+mn-ea"/>
                <a:cs typeface="+mn-cs"/>
              </a:rPr>
              <a:t>What impact will BICS have? </a:t>
            </a:r>
            <a:r>
              <a:rPr kumimoji="0" lang="en-GB" sz="1200" b="0" i="0" u="none" strike="noStrike" kern="1200" cap="none" spc="0" normalizeH="0" baseline="0" noProof="0">
                <a:ln>
                  <a:noFill/>
                </a:ln>
                <a:solidFill>
                  <a:srgbClr val="191F2B"/>
                </a:solidFill>
                <a:effectLst/>
                <a:uLnTx/>
                <a:uFillTx/>
                <a:latin typeface="Arial" panose="020B0604020202020204" pitchFamily="34" charset="0"/>
                <a:ea typeface="Aptos" panose="020B0004020202020204" pitchFamily="34" charset="0"/>
                <a:cs typeface="+mn-cs"/>
              </a:rPr>
              <a:t>The scheme will benefit over 10,000 businesses, reducing electricity costs by up to £40 per megawatt hour. </a:t>
            </a:r>
            <a:endParaRPr kumimoji="0" lang="en-GB" sz="1200" b="0" i="0" u="none" strike="noStrike" kern="1200" cap="none" spc="0" normalizeH="0" baseline="0" noProof="0">
              <a:ln>
                <a:noFill/>
              </a:ln>
              <a:solidFill>
                <a:srgbClr val="191F2B"/>
              </a:solidFill>
              <a:effectLst/>
              <a:uLnTx/>
              <a:uFillTx/>
              <a:latin typeface="Arial" panose="020B0604020202020204"/>
              <a:ea typeface="+mn-ea"/>
              <a:cs typeface="+mn-cs"/>
            </a:endParaRPr>
          </a:p>
          <a:p>
            <a:pPr marL="0" marR="0" lvl="0" indent="0" algn="l" defTabSz="914400" rtl="0" eaLnBrk="1" fontAlgn="base" latinLnBrk="0" hangingPunct="1">
              <a:lnSpc>
                <a:spcPts val="1639"/>
              </a:lnSpc>
              <a:spcBef>
                <a:spcPts val="1200"/>
              </a:spcBef>
              <a:spcAft>
                <a:spcPts val="0"/>
              </a:spcAft>
              <a:buClrTx/>
              <a:buSzTx/>
              <a:buFontTx/>
              <a:buNone/>
              <a:tabLst/>
              <a:defRPr/>
            </a:pPr>
            <a:endParaRPr kumimoji="0" lang="en-GB" sz="1200" b="1" i="0" u="none" strike="noStrike" kern="1200" cap="none" spc="0" normalizeH="0" baseline="0" noProof="0">
              <a:ln>
                <a:noFill/>
              </a:ln>
              <a:solidFill>
                <a:srgbClr val="0066FF"/>
              </a:solidFill>
              <a:effectLst/>
              <a:uLnTx/>
              <a:uFillTx/>
              <a:latin typeface="Arial" panose="020B0604020202020204" pitchFamily="34" charset="0"/>
              <a:ea typeface="+mn-ea"/>
              <a:cs typeface="+mn-cs"/>
            </a:endParaRPr>
          </a:p>
        </p:txBody>
      </p:sp>
      <p:sp>
        <p:nvSpPr>
          <p:cNvPr id="30" name="H">
            <a:extLst>
              <a:ext uri="{FF2B5EF4-FFF2-40B4-BE49-F238E27FC236}">
                <a16:creationId xmlns:a16="http://schemas.microsoft.com/office/drawing/2014/main" id="{CF1B5002-9EB6-4D42-A0B8-527063F4F055}"/>
              </a:ext>
            </a:extLst>
          </p:cNvPr>
          <p:cNvSpPr txBox="1"/>
          <p:nvPr/>
        </p:nvSpPr>
        <p:spPr>
          <a:xfrm>
            <a:off x="1078200" y="3493105"/>
            <a:ext cx="4577801" cy="320000"/>
          </a:xfrm>
          <a:prstGeom prst="rect">
            <a:avLst/>
          </a:prstGeom>
          <a:noFill/>
        </p:spPr>
        <p:txBody>
          <a:bodyPr wrap="square" lIns="0" tIns="0" rIns="0" bIns="0">
            <a:normAutofit/>
          </a:bodyP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GB" sz="1401" b="1" i="0" u="none" strike="noStrike" kern="1200" cap="none" spc="0" normalizeH="0" baseline="0" noProof="0">
                <a:ln>
                  <a:noFill/>
                </a:ln>
                <a:solidFill>
                  <a:srgbClr val="191F2B"/>
                </a:solidFill>
                <a:effectLst/>
                <a:uLnTx/>
                <a:uFillTx/>
                <a:latin typeface="Arial" panose="020B0604020202020204"/>
                <a:ea typeface="+mn-ea"/>
                <a:cs typeface="+mn-cs"/>
              </a:rPr>
              <a:t>Gov.UK links </a:t>
            </a:r>
          </a:p>
        </p:txBody>
      </p:sp>
      <p:sp>
        <p:nvSpPr>
          <p:cNvPr id="32" name="T">
            <a:extLst>
              <a:ext uri="{FF2B5EF4-FFF2-40B4-BE49-F238E27FC236}">
                <a16:creationId xmlns:a16="http://schemas.microsoft.com/office/drawing/2014/main" id="{57A67C61-2AD5-BB25-4975-ABA41C8515DA}"/>
              </a:ext>
            </a:extLst>
          </p:cNvPr>
          <p:cNvSpPr txBox="1"/>
          <p:nvPr/>
        </p:nvSpPr>
        <p:spPr>
          <a:xfrm>
            <a:off x="1078202" y="3819849"/>
            <a:ext cx="4216176" cy="144492"/>
          </a:xfrm>
          <a:prstGeom prst="rect">
            <a:avLst/>
          </a:prstGeom>
          <a:noFill/>
        </p:spPr>
        <p:txBody>
          <a:bodyPr wrap="square" lIns="0" tIns="0" rIns="0" bIns="0">
            <a:normAutofit fontScale="77500" lnSpcReduction="20000"/>
          </a:bodyP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GB" sz="1401" b="1" i="0" u="none" strike="noStrike" kern="1200" cap="none" spc="0" normalizeH="0" baseline="0" noProof="0">
                <a:ln>
                  <a:noFill/>
                </a:ln>
                <a:solidFill>
                  <a:srgbClr val="0066FF"/>
                </a:solidFill>
                <a:effectLst/>
                <a:uLnTx/>
                <a:uFillTx/>
                <a:latin typeface="Arial" panose="020B0604020202020204"/>
                <a:ea typeface="+mn-ea"/>
                <a:cs typeface="+mn-cs"/>
                <a:hlinkClick r:id="rId5">
                  <a:extLst>
                    <a:ext uri="{A12FA001-AC4F-418D-AE19-62706E023703}">
                      <ahyp:hlinkClr xmlns:ahyp="http://schemas.microsoft.com/office/drawing/2018/hyperlinkcolor" val="tx"/>
                    </a:ext>
                  </a:extLst>
                </a:hlinkClick>
              </a:rPr>
              <a:t>BICS collection page</a:t>
            </a:r>
            <a:endParaRPr kumimoji="0" lang="en-GB" sz="1401" b="1" i="0" u="none" strike="noStrike" kern="1200" cap="none" spc="0" normalizeH="0" baseline="0" noProof="0">
              <a:ln>
                <a:noFill/>
              </a:ln>
              <a:solidFill>
                <a:srgbClr val="0066FF"/>
              </a:solidFill>
              <a:effectLst/>
              <a:uLnTx/>
              <a:uFillTx/>
              <a:latin typeface="Arial" panose="020B0604020202020204"/>
              <a:ea typeface="+mn-ea"/>
              <a:cs typeface="+mn-cs"/>
            </a:endParaRPr>
          </a:p>
        </p:txBody>
      </p:sp>
      <p:sp>
        <p:nvSpPr>
          <p:cNvPr id="36" name="T">
            <a:extLst>
              <a:ext uri="{FF2B5EF4-FFF2-40B4-BE49-F238E27FC236}">
                <a16:creationId xmlns:a16="http://schemas.microsoft.com/office/drawing/2014/main" id="{9F7FE7E3-7F6A-9595-C441-BE6E21BFC921}"/>
              </a:ext>
            </a:extLst>
          </p:cNvPr>
          <p:cNvSpPr txBox="1"/>
          <p:nvPr/>
        </p:nvSpPr>
        <p:spPr>
          <a:xfrm>
            <a:off x="1078202" y="4150000"/>
            <a:ext cx="4216176" cy="144492"/>
          </a:xfrm>
          <a:prstGeom prst="rect">
            <a:avLst/>
          </a:prstGeom>
          <a:noFill/>
        </p:spPr>
        <p:txBody>
          <a:bodyPr wrap="square" lIns="0" tIns="0" rIns="0" bIns="0">
            <a:normAutofit fontScale="77500" lnSpcReduction="20000"/>
          </a:bodyP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GB" sz="1401" b="1" i="0" u="none" strike="noStrike" kern="1200" cap="none" spc="0" normalizeH="0" baseline="0" noProof="0">
                <a:ln>
                  <a:noFill/>
                </a:ln>
                <a:solidFill>
                  <a:srgbClr val="0066FF"/>
                </a:solidFill>
                <a:effectLst/>
                <a:uLnTx/>
                <a:uFillTx/>
                <a:latin typeface="Arial" panose="020B0604020202020204"/>
                <a:ea typeface="+mn-ea"/>
                <a:cs typeface="+mn-cs"/>
                <a:hlinkClick r:id="rId6">
                  <a:extLst>
                    <a:ext uri="{A12FA001-AC4F-418D-AE19-62706E023703}">
                      <ahyp:hlinkClr xmlns:ahyp="http://schemas.microsoft.com/office/drawing/2018/hyperlinkcolor" val="tx"/>
                    </a:ext>
                  </a:extLst>
                </a:hlinkClick>
              </a:rPr>
              <a:t>Eligibility checker</a:t>
            </a:r>
            <a:endParaRPr kumimoji="0" lang="en-GB" sz="1401" b="1" i="0" u="none" strike="noStrike" kern="1200" cap="none" spc="0" normalizeH="0" baseline="0" noProof="0">
              <a:ln>
                <a:noFill/>
              </a:ln>
              <a:solidFill>
                <a:srgbClr val="0066FF"/>
              </a:solidFill>
              <a:effectLst/>
              <a:uLnTx/>
              <a:uFillTx/>
              <a:latin typeface="Arial" panose="020B0604020202020204"/>
              <a:ea typeface="+mn-ea"/>
              <a:cs typeface="+mn-cs"/>
            </a:endParaRPr>
          </a:p>
        </p:txBody>
      </p:sp>
      <p:sp>
        <p:nvSpPr>
          <p:cNvPr id="40" name="T">
            <a:extLst>
              <a:ext uri="{FF2B5EF4-FFF2-40B4-BE49-F238E27FC236}">
                <a16:creationId xmlns:a16="http://schemas.microsoft.com/office/drawing/2014/main" id="{DBDFA08D-ED99-D6B2-AB37-D1BFC7B86B21}"/>
              </a:ext>
            </a:extLst>
          </p:cNvPr>
          <p:cNvSpPr txBox="1"/>
          <p:nvPr/>
        </p:nvSpPr>
        <p:spPr>
          <a:xfrm>
            <a:off x="1078202" y="4473229"/>
            <a:ext cx="4216176" cy="144492"/>
          </a:xfrm>
          <a:prstGeom prst="rect">
            <a:avLst/>
          </a:prstGeom>
          <a:noFill/>
        </p:spPr>
        <p:txBody>
          <a:bodyPr wrap="square" lIns="0" tIns="0" rIns="0" bIns="0">
            <a:normAutofit fontScale="77500" lnSpcReduction="20000"/>
          </a:bodyP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GB" sz="1401" b="1" i="0" u="none" strike="noStrike" kern="1200" cap="none" spc="0" normalizeH="0" baseline="0" noProof="0">
                <a:ln>
                  <a:noFill/>
                </a:ln>
                <a:solidFill>
                  <a:srgbClr val="0066FF"/>
                </a:solidFill>
                <a:effectLst/>
                <a:uLnTx/>
                <a:uFillTx/>
                <a:latin typeface="Arial" panose="020B0604020202020204"/>
                <a:ea typeface="+mn-ea"/>
                <a:cs typeface="+mn-cs"/>
                <a:hlinkClick r:id="rId7">
                  <a:extLst>
                    <a:ext uri="{A12FA001-AC4F-418D-AE19-62706E023703}">
                      <ahyp:hlinkClr xmlns:ahyp="http://schemas.microsoft.com/office/drawing/2018/hyperlinkcolor" val="tx"/>
                    </a:ext>
                  </a:extLst>
                </a:hlinkClick>
              </a:rPr>
              <a:t>Business guidance</a:t>
            </a:r>
            <a:endParaRPr kumimoji="0" lang="en-GB" sz="1401" b="1" i="0" u="none" strike="noStrike" kern="1200" cap="none" spc="0" normalizeH="0" baseline="0" noProof="0">
              <a:ln>
                <a:noFill/>
              </a:ln>
              <a:solidFill>
                <a:srgbClr val="0066FF"/>
              </a:solidFill>
              <a:effectLst/>
              <a:uLnTx/>
              <a:uFillTx/>
              <a:latin typeface="Arial" panose="020B0604020202020204"/>
              <a:ea typeface="+mn-ea"/>
              <a:cs typeface="+mn-cs"/>
            </a:endParaRPr>
          </a:p>
        </p:txBody>
      </p:sp>
      <p:sp>
        <p:nvSpPr>
          <p:cNvPr id="44" name="H">
            <a:extLst>
              <a:ext uri="{FF2B5EF4-FFF2-40B4-BE49-F238E27FC236}">
                <a16:creationId xmlns:a16="http://schemas.microsoft.com/office/drawing/2014/main" id="{72F27ECB-9C56-1C1A-782C-CEE3EE8AF9A9}"/>
              </a:ext>
            </a:extLst>
          </p:cNvPr>
          <p:cNvSpPr txBox="1"/>
          <p:nvPr/>
        </p:nvSpPr>
        <p:spPr>
          <a:xfrm>
            <a:off x="1078200" y="4867697"/>
            <a:ext cx="4577801" cy="320000"/>
          </a:xfrm>
          <a:prstGeom prst="rect">
            <a:avLst/>
          </a:prstGeom>
          <a:noFill/>
        </p:spPr>
        <p:txBody>
          <a:bodyPr wrap="square" lIns="0" tIns="0" rIns="0" bIns="0">
            <a:normAutofit/>
          </a:bodyP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GB" sz="1401" b="1" i="0" u="none" strike="noStrike" kern="1200" cap="none" spc="0" normalizeH="0" baseline="0" noProof="0">
                <a:ln>
                  <a:noFill/>
                </a:ln>
                <a:solidFill>
                  <a:srgbClr val="191F2B"/>
                </a:solidFill>
                <a:effectLst/>
                <a:uLnTx/>
                <a:uFillTx/>
                <a:latin typeface="Arial" panose="020B0604020202020204"/>
                <a:ea typeface="+mn-ea"/>
                <a:cs typeface="+mn-cs"/>
              </a:rPr>
              <a:t>Webinar sign-up links </a:t>
            </a:r>
          </a:p>
        </p:txBody>
      </p:sp>
      <p:sp>
        <p:nvSpPr>
          <p:cNvPr id="46" name="Webinar Band">
            <a:extLst>
              <a:ext uri="{FF2B5EF4-FFF2-40B4-BE49-F238E27FC236}">
                <a16:creationId xmlns:a16="http://schemas.microsoft.com/office/drawing/2014/main" id="{0583432E-C8CD-661E-87FA-F52131144456}"/>
              </a:ext>
            </a:extLst>
          </p:cNvPr>
          <p:cNvSpPr/>
          <p:nvPr/>
        </p:nvSpPr>
        <p:spPr>
          <a:xfrm>
            <a:off x="899846" y="5004065"/>
            <a:ext cx="4879644" cy="756836"/>
          </a:xfrm>
          <a:prstGeom prst="rect">
            <a:avLst/>
          </a:prstGeom>
          <a:noFill/>
          <a:ln>
            <a:noFill/>
          </a:ln>
        </p:spPr>
        <p:txBody>
          <a:bodyPr wrap="square" lIns="182880" tIns="137161" rIns="182880" bIns="137161" anchor="t">
            <a:normAutofit/>
          </a:bodyPr>
          <a:lstStyle/>
          <a:p>
            <a:pPr marL="0" marR="0" lvl="0" indent="0" algn="l" defTabSz="914400" rtl="0" eaLnBrk="1" fontAlgn="auto" latinLnBrk="0" hangingPunct="1">
              <a:lnSpc>
                <a:spcPct val="100000"/>
              </a:lnSpc>
              <a:spcBef>
                <a:spcPts val="500"/>
              </a:spcBef>
              <a:spcAft>
                <a:spcPts val="0"/>
              </a:spcAft>
              <a:buClrTx/>
              <a:buSzTx/>
              <a:buFontTx/>
              <a:buNone/>
              <a:tabLst/>
              <a:defRPr/>
            </a:pPr>
            <a:r>
              <a:rPr kumimoji="0" lang="en-GB" sz="1200" b="0" i="0" u="none" strike="noStrike" kern="1200" cap="none" spc="0" normalizeH="0" baseline="0" noProof="0">
                <a:ln>
                  <a:noFill/>
                </a:ln>
                <a:solidFill>
                  <a:srgbClr val="191F2B"/>
                </a:solidFill>
                <a:effectLst/>
                <a:uLnTx/>
                <a:uFillTx/>
                <a:latin typeface="Arial" panose="020B0604020202020204"/>
                <a:ea typeface="+mn-ea"/>
                <a:cs typeface="+mn-cs"/>
              </a:rPr>
              <a:t>Walkthroughs of eligibility, evidence and the application process.</a:t>
            </a:r>
          </a:p>
          <a:p>
            <a:pPr marL="0" marR="0" lvl="0" indent="0" algn="l" defTabSz="914400" rtl="0" eaLnBrk="1" fontAlgn="auto" latinLnBrk="0" hangingPunct="1">
              <a:lnSpc>
                <a:spcPct val="100000"/>
              </a:lnSpc>
              <a:spcBef>
                <a:spcPts val="500"/>
              </a:spcBef>
              <a:spcAft>
                <a:spcPts val="0"/>
              </a:spcAft>
              <a:buClrTx/>
              <a:buSzTx/>
              <a:buFontTx/>
              <a:buNone/>
              <a:tabLst/>
              <a:defRPr/>
            </a:pPr>
            <a:r>
              <a:rPr kumimoji="0" lang="en-GB" sz="1100" b="0" i="0" u="none" strike="noStrike" kern="1200" cap="none" spc="0" normalizeH="0" baseline="0" noProof="0">
                <a:ln>
                  <a:noFill/>
                </a:ln>
                <a:solidFill>
                  <a:srgbClr val="0066FF">
                    <a:lumMod val="75000"/>
                  </a:srgbClr>
                </a:solidFill>
                <a:effectLst/>
                <a:uLnTx/>
                <a:uFillTx/>
                <a:latin typeface="Arial" panose="020B0604020202020204"/>
                <a:ea typeface="+mn-ea"/>
                <a:cs typeface="+mn-cs"/>
              </a:rPr>
              <a:t> </a:t>
            </a:r>
            <a:r>
              <a:rPr kumimoji="0" lang="en-GB" sz="1100" b="0" i="0" u="none" strike="noStrike" kern="1200" cap="none" spc="0" normalizeH="0" baseline="0" noProof="0">
                <a:ln>
                  <a:noFill/>
                </a:ln>
                <a:solidFill>
                  <a:srgbClr val="5A6472"/>
                </a:solidFill>
                <a:effectLst/>
                <a:uLnTx/>
                <a:uFillTx/>
                <a:latin typeface="Arial" panose="020B0604020202020204"/>
                <a:ea typeface="+mn-ea"/>
                <a:cs typeface="+mn-cs"/>
              </a:rPr>
              <a:t>9 Sept: </a:t>
            </a:r>
            <a:r>
              <a:rPr kumimoji="0" lang="en-GB" sz="1100" b="0" i="0" u="none" strike="noStrike" kern="1200" cap="none" spc="0" normalizeH="0" baseline="0" noProof="0">
                <a:ln>
                  <a:noFill/>
                </a:ln>
                <a:solidFill>
                  <a:srgbClr val="0066FF">
                    <a:lumMod val="75000"/>
                  </a:srgbClr>
                </a:solidFill>
                <a:effectLst/>
                <a:uLnTx/>
                <a:uFillTx/>
                <a:latin typeface="Arial" panose="020B0604020202020204"/>
                <a:ea typeface="+mn-ea"/>
                <a:cs typeface="+mn-cs"/>
                <a:hlinkClick r:id="rId8">
                  <a:extLst>
                    <a:ext uri="{A12FA001-AC4F-418D-AE19-62706E023703}">
                      <ahyp:hlinkClr xmlns:ahyp="http://schemas.microsoft.com/office/drawing/2018/hyperlinkcolor" val="tx"/>
                    </a:ext>
                  </a:extLst>
                </a:hlinkClick>
              </a:rPr>
              <a:t>Sign up </a:t>
            </a:r>
            <a:r>
              <a:rPr kumimoji="0" lang="en-GB" sz="1100" b="0" i="0" u="none" strike="noStrike" kern="1200" cap="none" spc="0" normalizeH="0" baseline="0" noProof="0">
                <a:ln>
                  <a:noFill/>
                </a:ln>
                <a:solidFill>
                  <a:srgbClr val="5A6472"/>
                </a:solidFill>
                <a:effectLst/>
                <a:uLnTx/>
                <a:uFillTx/>
                <a:latin typeface="Arial" panose="020B0604020202020204"/>
                <a:ea typeface="+mn-ea"/>
                <a:cs typeface="+mn-cs"/>
              </a:rPr>
              <a:t>|  24 Sept: </a:t>
            </a:r>
            <a:r>
              <a:rPr kumimoji="0" lang="en-GB" sz="1100" b="0" i="0" u="none" strike="noStrike" kern="1200" cap="none" spc="0" normalizeH="0" baseline="0" noProof="0">
                <a:ln>
                  <a:noFill/>
                </a:ln>
                <a:solidFill>
                  <a:srgbClr val="0066FF">
                    <a:lumMod val="75000"/>
                  </a:srgbClr>
                </a:solidFill>
                <a:effectLst/>
                <a:uLnTx/>
                <a:uFillTx/>
                <a:latin typeface="Arial" panose="020B0604020202020204"/>
                <a:ea typeface="+mn-ea"/>
                <a:cs typeface="+mn-cs"/>
                <a:hlinkClick r:id="rId9">
                  <a:extLst>
                    <a:ext uri="{A12FA001-AC4F-418D-AE19-62706E023703}">
                      <ahyp:hlinkClr xmlns:ahyp="http://schemas.microsoft.com/office/drawing/2018/hyperlinkcolor" val="tx"/>
                    </a:ext>
                  </a:extLst>
                </a:hlinkClick>
              </a:rPr>
              <a:t>Sign up</a:t>
            </a:r>
            <a:endParaRPr kumimoji="0" lang="en-GB" sz="1100" b="0" i="0" u="none" strike="noStrike" kern="1200" cap="none" spc="0" normalizeH="0" baseline="0" noProof="0">
              <a:ln>
                <a:noFill/>
              </a:ln>
              <a:solidFill>
                <a:srgbClr val="0066FF">
                  <a:lumMod val="75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41419520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C02FC-B7AD-969D-F681-297799B26F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082302-EFD3-3659-438F-40EBDA60CE53}"/>
              </a:ext>
            </a:extLst>
          </p:cNvPr>
          <p:cNvSpPr>
            <a:spLocks noGrp="1"/>
          </p:cNvSpPr>
          <p:nvPr>
            <p:ph type="title"/>
          </p:nvPr>
        </p:nvSpPr>
        <p:spPr/>
        <p:txBody>
          <a:bodyPr/>
          <a:lstStyle/>
          <a:p>
            <a:r>
              <a:rPr lang="en-US"/>
              <a:t>How to apply</a:t>
            </a:r>
          </a:p>
        </p:txBody>
      </p:sp>
      <p:sp>
        <p:nvSpPr>
          <p:cNvPr id="4" name="Text Placeholder 3">
            <a:extLst>
              <a:ext uri="{FF2B5EF4-FFF2-40B4-BE49-F238E27FC236}">
                <a16:creationId xmlns:a16="http://schemas.microsoft.com/office/drawing/2014/main" id="{DE5D3D79-A3A3-6C4D-5940-DA3902DA6D7D}"/>
              </a:ext>
            </a:extLst>
          </p:cNvPr>
          <p:cNvSpPr>
            <a:spLocks noGrp="1"/>
          </p:cNvSpPr>
          <p:nvPr>
            <p:ph type="body" sz="quarter" idx="10"/>
          </p:nvPr>
        </p:nvSpPr>
        <p:spPr/>
        <p:txBody>
          <a:bodyPr>
            <a:normAutofit lnSpcReduction="10000"/>
          </a:bodyPr>
          <a:lstStyle/>
          <a:p>
            <a:r>
              <a:rPr lang="en-US"/>
              <a:t>04</a:t>
            </a:r>
          </a:p>
        </p:txBody>
      </p:sp>
      <p:pic>
        <p:nvPicPr>
          <p:cNvPr id="5" name="BIST Logo"/>
          <p:cNvPicPr>
            <a:picLocks noChangeAspect="1"/>
          </p:cNvPicPr>
          <p:nvPr/>
        </p:nvPicPr>
        <p:blipFill>
          <a:blip r:embed="rId2"/>
          <a:stretch>
            <a:fillRect/>
          </a:stretch>
        </p:blipFill>
        <p:spPr>
          <a:xfrm>
            <a:off x="10187895" y="0"/>
            <a:ext cx="2004105" cy="1293078"/>
          </a:xfrm>
          <a:prstGeom prst="rect">
            <a:avLst/>
          </a:prstGeom>
        </p:spPr>
      </p:pic>
    </p:spTree>
    <p:extLst>
      <p:ext uri="{BB962C8B-B14F-4D97-AF65-F5344CB8AC3E}">
        <p14:creationId xmlns:p14="http://schemas.microsoft.com/office/powerpoint/2010/main" val="42275469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94E39-9318-4FEE-A67C-29C673A7570F}"/>
              </a:ext>
            </a:extLst>
          </p:cNvPr>
          <p:cNvSpPr>
            <a:spLocks noGrp="1"/>
          </p:cNvSpPr>
          <p:nvPr>
            <p:ph type="title"/>
          </p:nvPr>
        </p:nvSpPr>
        <p:spPr>
          <a:xfrm>
            <a:off x="838200" y="365126"/>
            <a:ext cx="10739718" cy="997510"/>
          </a:xfrm>
          <a:prstGeom prst="rect">
            <a:avLst/>
          </a:prstGeom>
        </p:spPr>
        <p:txBody>
          <a:bodyPr/>
          <a:lstStyle/>
          <a:p>
            <a:r>
              <a:rPr lang="en-US"/>
              <a:t>HOW TO APPLY</a:t>
            </a:r>
          </a:p>
        </p:txBody>
      </p:sp>
      <p:sp>
        <p:nvSpPr>
          <p:cNvPr id="2001" name="Shape 2001"/>
          <p:cNvSpPr/>
          <p:nvPr/>
        </p:nvSpPr>
        <p:spPr>
          <a:xfrm>
            <a:off x="838200" y="1240000"/>
            <a:ext cx="914400" cy="45720"/>
          </a:xfrm>
          <a:prstGeom prst="rect">
            <a:avLst/>
          </a:prstGeom>
          <a:solidFill>
            <a:srgbClr val="FF4328"/>
          </a:solidFill>
          <a:ln>
            <a:noFill/>
          </a:ln>
        </p:spPr>
        <p:txBody>
          <a:bodyPr/>
          <a:lstStyle/>
          <a:p>
            <a:endParaRPr lang="en-GB"/>
          </a:p>
        </p:txBody>
      </p:sp>
      <p:sp>
        <p:nvSpPr>
          <p:cNvPr id="2002" name="Stand"/>
          <p:cNvSpPr txBox="1"/>
          <p:nvPr/>
        </p:nvSpPr>
        <p:spPr>
          <a:xfrm>
            <a:off x="838200" y="1390000"/>
            <a:ext cx="10515600" cy="420000"/>
          </a:xfrm>
          <a:prstGeom prst="rect">
            <a:avLst/>
          </a:prstGeom>
          <a:noFill/>
        </p:spPr>
        <p:txBody>
          <a:bodyPr wrap="square" lIns="0" tIns="0" rIns="0" bIns="0" anchor="t">
            <a:noAutofit/>
          </a:bodyPr>
          <a:lstStyle/>
          <a:p>
            <a:pPr>
              <a:lnSpc>
                <a:spcPct val="105000"/>
              </a:lnSpc>
            </a:pPr>
            <a:r>
              <a:rPr lang="en-GB" sz="1600" b="0">
                <a:solidFill>
                  <a:srgbClr val="5A6472"/>
                </a:solidFill>
                <a:latin typeface="+mn-lt"/>
              </a:rPr>
              <a:t>One </a:t>
            </a:r>
            <a:r>
              <a:rPr lang="en-GB" sz="1600">
                <a:solidFill>
                  <a:srgbClr val="5A6472"/>
                </a:solidFill>
              </a:rPr>
              <a:t>application per legal entity each year, covering as many sites as you need - no chance to amend it </a:t>
            </a:r>
            <a:endParaRPr lang="en-US"/>
          </a:p>
          <a:p>
            <a:pPr>
              <a:lnSpc>
                <a:spcPct val="105000"/>
              </a:lnSpc>
            </a:pPr>
            <a:r>
              <a:rPr lang="en-GB" sz="1600">
                <a:solidFill>
                  <a:srgbClr val="5A6472"/>
                </a:solidFill>
              </a:rPr>
              <a:t>once submitted. </a:t>
            </a:r>
            <a:endParaRPr lang="en-GB"/>
          </a:p>
        </p:txBody>
      </p:sp>
      <p:sp>
        <p:nvSpPr>
          <p:cNvPr id="2003" name="Shape 2003"/>
          <p:cNvSpPr/>
          <p:nvPr/>
        </p:nvSpPr>
        <p:spPr>
          <a:xfrm>
            <a:off x="1819415" y="2131770"/>
            <a:ext cx="1927120" cy="2150000"/>
          </a:xfrm>
          <a:prstGeom prst="rect">
            <a:avLst/>
          </a:prstGeom>
          <a:solidFill>
            <a:srgbClr val="FFF4ED"/>
          </a:solidFill>
          <a:ln>
            <a:noFill/>
          </a:ln>
        </p:spPr>
        <p:txBody>
          <a:bodyPr/>
          <a:lstStyle/>
          <a:p>
            <a:endParaRPr lang="en-GB"/>
          </a:p>
        </p:txBody>
      </p:sp>
      <p:sp>
        <p:nvSpPr>
          <p:cNvPr id="2004" name="Shape 2004"/>
          <p:cNvSpPr/>
          <p:nvPr/>
        </p:nvSpPr>
        <p:spPr>
          <a:xfrm>
            <a:off x="1819415" y="2131770"/>
            <a:ext cx="1927120" cy="45720"/>
          </a:xfrm>
          <a:prstGeom prst="rect">
            <a:avLst/>
          </a:prstGeom>
          <a:solidFill>
            <a:srgbClr val="FF4328"/>
          </a:solidFill>
          <a:ln>
            <a:noFill/>
          </a:ln>
        </p:spPr>
        <p:txBody>
          <a:bodyPr/>
          <a:lstStyle/>
          <a:p>
            <a:endParaRPr lang="en-GB"/>
          </a:p>
        </p:txBody>
      </p:sp>
      <p:sp>
        <p:nvSpPr>
          <p:cNvPr id="2005" name="N0"/>
          <p:cNvSpPr txBox="1"/>
          <p:nvPr/>
        </p:nvSpPr>
        <p:spPr>
          <a:xfrm>
            <a:off x="2019415" y="2301770"/>
            <a:ext cx="1527120" cy="320000"/>
          </a:xfrm>
          <a:prstGeom prst="rect">
            <a:avLst/>
          </a:prstGeom>
          <a:noFill/>
        </p:spPr>
        <p:txBody>
          <a:bodyPr wrap="square" lIns="0" tIns="0" rIns="0" bIns="0" anchor="t">
            <a:normAutofit/>
          </a:bodyPr>
          <a:lstStyle/>
          <a:p>
            <a:pPr algn="l">
              <a:lnSpc>
                <a:spcPct val="105000"/>
              </a:lnSpc>
              <a:spcBef>
                <a:spcPts val="0"/>
              </a:spcBef>
            </a:pPr>
            <a:r>
              <a:rPr lang="en-GB" sz="1600" b="1">
                <a:solidFill>
                  <a:srgbClr val="FF4328"/>
                </a:solidFill>
                <a:latin typeface="+mn-lt"/>
              </a:rPr>
              <a:t>01</a:t>
            </a:r>
          </a:p>
        </p:txBody>
      </p:sp>
      <p:sp>
        <p:nvSpPr>
          <p:cNvPr id="2006" name="H0"/>
          <p:cNvSpPr txBox="1"/>
          <p:nvPr/>
        </p:nvSpPr>
        <p:spPr>
          <a:xfrm>
            <a:off x="2019415" y="2614426"/>
            <a:ext cx="1527120" cy="1500000"/>
          </a:xfrm>
          <a:prstGeom prst="rect">
            <a:avLst/>
          </a:prstGeom>
          <a:noFill/>
        </p:spPr>
        <p:txBody>
          <a:bodyPr wrap="square" lIns="0" tIns="0" rIns="0" bIns="0" anchor="t">
            <a:normAutofit/>
          </a:bodyPr>
          <a:lstStyle/>
          <a:p>
            <a:pPr algn="l">
              <a:lnSpc>
                <a:spcPct val="105000"/>
              </a:lnSpc>
              <a:spcBef>
                <a:spcPts val="0"/>
              </a:spcBef>
            </a:pPr>
            <a:r>
              <a:rPr lang="en-GB" b="1">
                <a:solidFill>
                  <a:srgbClr val="191F2B"/>
                </a:solidFill>
                <a:latin typeface="+mn-lt"/>
              </a:rPr>
              <a:t>Check </a:t>
            </a:r>
            <a:r>
              <a:rPr lang="en-GB" b="1">
                <a:solidFill>
                  <a:srgbClr val="191F2B"/>
                </a:solidFill>
              </a:rPr>
              <a:t>eligibility</a:t>
            </a:r>
            <a:endParaRPr lang="en-GB" b="1">
              <a:solidFill>
                <a:srgbClr val="191F2B"/>
              </a:solidFill>
              <a:latin typeface="+mn-lt"/>
            </a:endParaRPr>
          </a:p>
          <a:p>
            <a:pPr algn="l">
              <a:lnSpc>
                <a:spcPct val="105000"/>
              </a:lnSpc>
              <a:spcBef>
                <a:spcPts val="350"/>
              </a:spcBef>
            </a:pPr>
            <a:r>
              <a:rPr lang="en-GB" sz="1400" b="0">
                <a:solidFill>
                  <a:srgbClr val="5A6472"/>
                </a:solidFill>
                <a:latin typeface="+mn-lt"/>
              </a:rPr>
              <a:t>Using the </a:t>
            </a:r>
            <a:r>
              <a:rPr lang="en-GB" sz="1400">
                <a:solidFill>
                  <a:srgbClr val="5A6472"/>
                </a:solidFill>
              </a:rPr>
              <a:t>online</a:t>
            </a:r>
            <a:r>
              <a:rPr lang="en-GB" sz="1400" b="0">
                <a:solidFill>
                  <a:srgbClr val="5A6472"/>
                </a:solidFill>
                <a:latin typeface="+mn-lt"/>
              </a:rPr>
              <a:t> checker</a:t>
            </a:r>
          </a:p>
        </p:txBody>
      </p:sp>
      <p:sp>
        <p:nvSpPr>
          <p:cNvPr id="2007" name="Shape 2007"/>
          <p:cNvSpPr/>
          <p:nvPr/>
        </p:nvSpPr>
        <p:spPr>
          <a:xfrm>
            <a:off x="3966535" y="2131770"/>
            <a:ext cx="1927120" cy="2150000"/>
          </a:xfrm>
          <a:prstGeom prst="rect">
            <a:avLst/>
          </a:prstGeom>
          <a:solidFill>
            <a:srgbClr val="FFF4ED"/>
          </a:solidFill>
          <a:ln>
            <a:noFill/>
          </a:ln>
        </p:spPr>
        <p:txBody>
          <a:bodyPr/>
          <a:lstStyle/>
          <a:p>
            <a:endParaRPr lang="en-GB"/>
          </a:p>
        </p:txBody>
      </p:sp>
      <p:sp>
        <p:nvSpPr>
          <p:cNvPr id="2008" name="Shape 2008"/>
          <p:cNvSpPr/>
          <p:nvPr/>
        </p:nvSpPr>
        <p:spPr>
          <a:xfrm>
            <a:off x="3966535" y="2131770"/>
            <a:ext cx="1927120" cy="45720"/>
          </a:xfrm>
          <a:prstGeom prst="rect">
            <a:avLst/>
          </a:prstGeom>
          <a:solidFill>
            <a:srgbClr val="FF4328"/>
          </a:solidFill>
          <a:ln>
            <a:noFill/>
          </a:ln>
        </p:spPr>
        <p:txBody>
          <a:bodyPr/>
          <a:lstStyle/>
          <a:p>
            <a:endParaRPr lang="en-GB"/>
          </a:p>
        </p:txBody>
      </p:sp>
      <p:sp>
        <p:nvSpPr>
          <p:cNvPr id="2009" name="N1"/>
          <p:cNvSpPr txBox="1"/>
          <p:nvPr/>
        </p:nvSpPr>
        <p:spPr>
          <a:xfrm>
            <a:off x="4166535" y="2301770"/>
            <a:ext cx="1527120" cy="320000"/>
          </a:xfrm>
          <a:prstGeom prst="rect">
            <a:avLst/>
          </a:prstGeom>
          <a:noFill/>
        </p:spPr>
        <p:txBody>
          <a:bodyPr wrap="square" lIns="0" tIns="0" rIns="0" bIns="0" anchor="t">
            <a:normAutofit/>
          </a:bodyPr>
          <a:lstStyle/>
          <a:p>
            <a:pPr algn="l">
              <a:lnSpc>
                <a:spcPct val="105000"/>
              </a:lnSpc>
              <a:spcBef>
                <a:spcPts val="0"/>
              </a:spcBef>
            </a:pPr>
            <a:r>
              <a:rPr lang="en-GB" sz="1600" b="1">
                <a:solidFill>
                  <a:srgbClr val="FF4328"/>
                </a:solidFill>
                <a:latin typeface="+mn-lt"/>
              </a:rPr>
              <a:t>02</a:t>
            </a:r>
          </a:p>
        </p:txBody>
      </p:sp>
      <p:sp>
        <p:nvSpPr>
          <p:cNvPr id="2010" name="H1"/>
          <p:cNvSpPr txBox="1"/>
          <p:nvPr/>
        </p:nvSpPr>
        <p:spPr>
          <a:xfrm>
            <a:off x="4166535" y="2619640"/>
            <a:ext cx="1527120" cy="1500000"/>
          </a:xfrm>
          <a:prstGeom prst="rect">
            <a:avLst/>
          </a:prstGeom>
          <a:noFill/>
        </p:spPr>
        <p:txBody>
          <a:bodyPr wrap="square" lIns="0" tIns="0" rIns="0" bIns="0" anchor="t">
            <a:normAutofit/>
          </a:bodyPr>
          <a:lstStyle/>
          <a:p>
            <a:pPr algn="l">
              <a:lnSpc>
                <a:spcPct val="105000"/>
              </a:lnSpc>
              <a:spcBef>
                <a:spcPts val="0"/>
              </a:spcBef>
            </a:pPr>
            <a:r>
              <a:rPr lang="en-GB" b="1">
                <a:solidFill>
                  <a:srgbClr val="191F2B"/>
                </a:solidFill>
                <a:latin typeface="+mn-lt"/>
              </a:rPr>
              <a:t>Get ready</a:t>
            </a:r>
          </a:p>
          <a:p>
            <a:pPr algn="l">
              <a:lnSpc>
                <a:spcPct val="105000"/>
              </a:lnSpc>
              <a:spcBef>
                <a:spcPts val="350"/>
              </a:spcBef>
            </a:pPr>
            <a:r>
              <a:rPr lang="en-GB" sz="1400" b="0">
                <a:solidFill>
                  <a:srgbClr val="5A6472"/>
                </a:solidFill>
                <a:latin typeface="+mn-lt"/>
              </a:rPr>
              <a:t>Review the guidance</a:t>
            </a:r>
          </a:p>
        </p:txBody>
      </p:sp>
      <p:sp>
        <p:nvSpPr>
          <p:cNvPr id="2011" name="Shape 2011"/>
          <p:cNvSpPr/>
          <p:nvPr/>
        </p:nvSpPr>
        <p:spPr>
          <a:xfrm>
            <a:off x="6113655" y="2131770"/>
            <a:ext cx="1927120" cy="2150000"/>
          </a:xfrm>
          <a:prstGeom prst="rect">
            <a:avLst/>
          </a:prstGeom>
          <a:solidFill>
            <a:srgbClr val="FFF4ED"/>
          </a:solidFill>
          <a:ln>
            <a:noFill/>
          </a:ln>
        </p:spPr>
        <p:txBody>
          <a:bodyPr/>
          <a:lstStyle/>
          <a:p>
            <a:endParaRPr lang="en-GB"/>
          </a:p>
        </p:txBody>
      </p:sp>
      <p:sp>
        <p:nvSpPr>
          <p:cNvPr id="2012" name="Shape 2012"/>
          <p:cNvSpPr/>
          <p:nvPr/>
        </p:nvSpPr>
        <p:spPr>
          <a:xfrm>
            <a:off x="6113655" y="2131770"/>
            <a:ext cx="1927120" cy="45720"/>
          </a:xfrm>
          <a:prstGeom prst="rect">
            <a:avLst/>
          </a:prstGeom>
          <a:solidFill>
            <a:srgbClr val="FF4328"/>
          </a:solidFill>
          <a:ln>
            <a:noFill/>
          </a:ln>
        </p:spPr>
        <p:txBody>
          <a:bodyPr/>
          <a:lstStyle/>
          <a:p>
            <a:endParaRPr lang="en-GB"/>
          </a:p>
        </p:txBody>
      </p:sp>
      <p:sp>
        <p:nvSpPr>
          <p:cNvPr id="2013" name="N2"/>
          <p:cNvSpPr txBox="1"/>
          <p:nvPr/>
        </p:nvSpPr>
        <p:spPr>
          <a:xfrm>
            <a:off x="6313655" y="2301770"/>
            <a:ext cx="1527120" cy="320000"/>
          </a:xfrm>
          <a:prstGeom prst="rect">
            <a:avLst/>
          </a:prstGeom>
          <a:noFill/>
        </p:spPr>
        <p:txBody>
          <a:bodyPr wrap="square" lIns="0" tIns="0" rIns="0" bIns="0" anchor="t">
            <a:normAutofit/>
          </a:bodyPr>
          <a:lstStyle/>
          <a:p>
            <a:pPr algn="l">
              <a:lnSpc>
                <a:spcPct val="105000"/>
              </a:lnSpc>
              <a:spcBef>
                <a:spcPts val="0"/>
              </a:spcBef>
            </a:pPr>
            <a:r>
              <a:rPr lang="en-GB" sz="1600" b="1">
                <a:solidFill>
                  <a:srgbClr val="FF4328"/>
                </a:solidFill>
                <a:latin typeface="+mn-lt"/>
              </a:rPr>
              <a:t>03</a:t>
            </a:r>
          </a:p>
        </p:txBody>
      </p:sp>
      <p:sp>
        <p:nvSpPr>
          <p:cNvPr id="2014" name="H2"/>
          <p:cNvSpPr txBox="1"/>
          <p:nvPr/>
        </p:nvSpPr>
        <p:spPr>
          <a:xfrm>
            <a:off x="6313655" y="2644630"/>
            <a:ext cx="1527120" cy="1557140"/>
          </a:xfrm>
          <a:prstGeom prst="rect">
            <a:avLst/>
          </a:prstGeom>
          <a:noFill/>
        </p:spPr>
        <p:txBody>
          <a:bodyPr wrap="square" lIns="0" tIns="0" rIns="0" bIns="0" anchor="t">
            <a:normAutofit fontScale="92500" lnSpcReduction="10000"/>
          </a:bodyPr>
          <a:lstStyle/>
          <a:p>
            <a:pPr algn="l">
              <a:lnSpc>
                <a:spcPct val="105000"/>
              </a:lnSpc>
              <a:spcBef>
                <a:spcPts val="0"/>
              </a:spcBef>
            </a:pPr>
            <a:r>
              <a:rPr lang="en-GB" sz="1900" b="1">
                <a:solidFill>
                  <a:srgbClr val="191F2B"/>
                </a:solidFill>
                <a:latin typeface="+mn-lt"/>
              </a:rPr>
              <a:t>Set up access</a:t>
            </a:r>
          </a:p>
          <a:p>
            <a:pPr algn="l">
              <a:lnSpc>
                <a:spcPct val="105000"/>
              </a:lnSpc>
              <a:spcBef>
                <a:spcPts val="350"/>
              </a:spcBef>
            </a:pPr>
            <a:r>
              <a:rPr lang="en-GB" sz="1500" b="0">
                <a:solidFill>
                  <a:srgbClr val="5A6472"/>
                </a:solidFill>
                <a:latin typeface="+mn-lt"/>
              </a:rPr>
              <a:t>You will need a business GOV.UK One Login and authorisation from an individual on </a:t>
            </a:r>
            <a:r>
              <a:rPr lang="en-GB" sz="1500">
                <a:solidFill>
                  <a:srgbClr val="5A6472"/>
                </a:solidFill>
              </a:rPr>
              <a:t>C</a:t>
            </a:r>
            <a:r>
              <a:rPr lang="en-GB" sz="1500" b="0">
                <a:solidFill>
                  <a:srgbClr val="5A6472"/>
                </a:solidFill>
                <a:latin typeface="+mn-lt"/>
              </a:rPr>
              <a:t>ompanies house</a:t>
            </a:r>
          </a:p>
        </p:txBody>
      </p:sp>
      <p:sp>
        <p:nvSpPr>
          <p:cNvPr id="2019" name="Shape 2019"/>
          <p:cNvSpPr/>
          <p:nvPr/>
        </p:nvSpPr>
        <p:spPr>
          <a:xfrm>
            <a:off x="8260775" y="2127400"/>
            <a:ext cx="1927120" cy="2150000"/>
          </a:xfrm>
          <a:prstGeom prst="rect">
            <a:avLst/>
          </a:prstGeom>
          <a:solidFill>
            <a:srgbClr val="FFF4ED"/>
          </a:solidFill>
          <a:ln>
            <a:noFill/>
          </a:ln>
        </p:spPr>
        <p:txBody>
          <a:bodyPr/>
          <a:lstStyle/>
          <a:p>
            <a:endParaRPr lang="en-GB"/>
          </a:p>
        </p:txBody>
      </p:sp>
      <p:sp>
        <p:nvSpPr>
          <p:cNvPr id="2020" name="Shape 2020"/>
          <p:cNvSpPr/>
          <p:nvPr/>
        </p:nvSpPr>
        <p:spPr>
          <a:xfrm>
            <a:off x="8260775" y="2127400"/>
            <a:ext cx="1927120" cy="45720"/>
          </a:xfrm>
          <a:prstGeom prst="rect">
            <a:avLst/>
          </a:prstGeom>
          <a:solidFill>
            <a:srgbClr val="FF4328"/>
          </a:solidFill>
          <a:ln>
            <a:noFill/>
          </a:ln>
        </p:spPr>
        <p:txBody>
          <a:bodyPr/>
          <a:lstStyle/>
          <a:p>
            <a:endParaRPr lang="en-GB"/>
          </a:p>
        </p:txBody>
      </p:sp>
      <p:sp>
        <p:nvSpPr>
          <p:cNvPr id="2021" name="N4"/>
          <p:cNvSpPr txBox="1"/>
          <p:nvPr/>
        </p:nvSpPr>
        <p:spPr>
          <a:xfrm>
            <a:off x="8460775" y="2297400"/>
            <a:ext cx="1527120" cy="320000"/>
          </a:xfrm>
          <a:prstGeom prst="rect">
            <a:avLst/>
          </a:prstGeom>
          <a:noFill/>
        </p:spPr>
        <p:txBody>
          <a:bodyPr wrap="square" lIns="0" tIns="0" rIns="0" bIns="0" anchor="t">
            <a:normAutofit/>
          </a:bodyPr>
          <a:lstStyle/>
          <a:p>
            <a:pPr algn="l">
              <a:lnSpc>
                <a:spcPct val="105000"/>
              </a:lnSpc>
              <a:spcBef>
                <a:spcPts val="0"/>
              </a:spcBef>
            </a:pPr>
            <a:r>
              <a:rPr lang="en-GB" sz="1600" b="1">
                <a:solidFill>
                  <a:srgbClr val="FF4328"/>
                </a:solidFill>
                <a:latin typeface="+mn-lt"/>
              </a:rPr>
              <a:t>04</a:t>
            </a:r>
          </a:p>
        </p:txBody>
      </p:sp>
      <p:sp>
        <p:nvSpPr>
          <p:cNvPr id="2022" name="H4"/>
          <p:cNvSpPr txBox="1"/>
          <p:nvPr/>
        </p:nvSpPr>
        <p:spPr>
          <a:xfrm>
            <a:off x="8460775" y="2617400"/>
            <a:ext cx="1527120" cy="1500000"/>
          </a:xfrm>
          <a:prstGeom prst="rect">
            <a:avLst/>
          </a:prstGeom>
          <a:noFill/>
        </p:spPr>
        <p:txBody>
          <a:bodyPr wrap="square" lIns="0" tIns="0" rIns="0" bIns="0" anchor="t">
            <a:normAutofit fontScale="92500" lnSpcReduction="10000"/>
          </a:bodyPr>
          <a:lstStyle/>
          <a:p>
            <a:pPr algn="l">
              <a:lnSpc>
                <a:spcPct val="105000"/>
              </a:lnSpc>
              <a:spcBef>
                <a:spcPts val="0"/>
              </a:spcBef>
            </a:pPr>
            <a:r>
              <a:rPr lang="en-GB" sz="1900" b="1">
                <a:solidFill>
                  <a:srgbClr val="191F2B"/>
                </a:solidFill>
                <a:latin typeface="+mn-lt"/>
              </a:rPr>
              <a:t>Apply in the window</a:t>
            </a:r>
          </a:p>
          <a:p>
            <a:pPr algn="l">
              <a:lnSpc>
                <a:spcPct val="105000"/>
              </a:lnSpc>
              <a:spcBef>
                <a:spcPts val="350"/>
              </a:spcBef>
            </a:pPr>
            <a:r>
              <a:rPr lang="en-GB" sz="1500">
                <a:solidFill>
                  <a:srgbClr val="5A6472"/>
                </a:solidFill>
              </a:rPr>
              <a:t>Open </a:t>
            </a:r>
            <a:r>
              <a:rPr lang="en-GB" sz="1500">
                <a:solidFill>
                  <a:srgbClr val="5A6472"/>
                </a:solidFill>
                <a:latin typeface="+mn-lt"/>
              </a:rPr>
              <a:t>1 October 2026 until 30 November 2026 at 23:59</a:t>
            </a:r>
          </a:p>
        </p:txBody>
      </p:sp>
      <p:sp>
        <p:nvSpPr>
          <p:cNvPr id="2023" name="Shape 2023"/>
          <p:cNvSpPr/>
          <p:nvPr/>
        </p:nvSpPr>
        <p:spPr>
          <a:xfrm>
            <a:off x="838200" y="4561790"/>
            <a:ext cx="5057800" cy="1640440"/>
          </a:xfrm>
          <a:prstGeom prst="rect">
            <a:avLst/>
          </a:prstGeom>
          <a:solidFill>
            <a:srgbClr val="F7F7F8"/>
          </a:solidFill>
          <a:ln>
            <a:noFill/>
          </a:ln>
        </p:spPr>
        <p:txBody>
          <a:bodyPr/>
          <a:lstStyle/>
          <a:p>
            <a:endParaRPr lang="en-GB"/>
          </a:p>
        </p:txBody>
      </p:sp>
      <p:sp>
        <p:nvSpPr>
          <p:cNvPr id="2024" name="NT0"/>
          <p:cNvSpPr txBox="1"/>
          <p:nvPr/>
        </p:nvSpPr>
        <p:spPr>
          <a:xfrm>
            <a:off x="1078200" y="4681790"/>
            <a:ext cx="4577800" cy="1777600"/>
          </a:xfrm>
          <a:prstGeom prst="rect">
            <a:avLst/>
          </a:prstGeom>
          <a:noFill/>
        </p:spPr>
        <p:txBody>
          <a:bodyPr wrap="square" lIns="0" tIns="0" rIns="0" bIns="0" anchor="t">
            <a:noAutofit/>
          </a:bodyPr>
          <a:lstStyle/>
          <a:p>
            <a:pPr algn="l">
              <a:lnSpc>
                <a:spcPct val="105000"/>
              </a:lnSpc>
              <a:spcBef>
                <a:spcPts val="0"/>
              </a:spcBef>
            </a:pPr>
            <a:r>
              <a:rPr lang="en-GB" sz="1600" b="1">
                <a:solidFill>
                  <a:srgbClr val="191F2B"/>
                </a:solidFill>
                <a:latin typeface="+mn-lt"/>
              </a:rPr>
              <a:t>Third parties</a:t>
            </a:r>
          </a:p>
          <a:p>
            <a:pPr algn="l">
              <a:lnSpc>
                <a:spcPct val="105000"/>
              </a:lnSpc>
              <a:spcBef>
                <a:spcPts val="200"/>
              </a:spcBef>
            </a:pPr>
            <a:r>
              <a:rPr lang="en-GB" sz="1600" b="0">
                <a:solidFill>
                  <a:srgbClr val="5A6472"/>
                </a:solidFill>
                <a:latin typeface="+mn-lt"/>
              </a:rPr>
              <a:t>A third party may submit the application if a registered officer authorises them by email. The business stays responsible for the application, the evidence and any false information.</a:t>
            </a:r>
          </a:p>
        </p:txBody>
      </p:sp>
      <p:sp>
        <p:nvSpPr>
          <p:cNvPr id="2025" name="Shape 2025"/>
          <p:cNvSpPr/>
          <p:nvPr/>
        </p:nvSpPr>
        <p:spPr>
          <a:xfrm>
            <a:off x="6296000" y="4561790"/>
            <a:ext cx="5057800" cy="1640440"/>
          </a:xfrm>
          <a:prstGeom prst="rect">
            <a:avLst/>
          </a:prstGeom>
          <a:solidFill>
            <a:srgbClr val="F7F7F8"/>
          </a:solidFill>
          <a:ln>
            <a:noFill/>
          </a:ln>
        </p:spPr>
        <p:txBody>
          <a:bodyPr/>
          <a:lstStyle/>
          <a:p>
            <a:endParaRPr lang="en-GB"/>
          </a:p>
        </p:txBody>
      </p:sp>
      <p:sp>
        <p:nvSpPr>
          <p:cNvPr id="2026" name="NT1"/>
          <p:cNvSpPr txBox="1"/>
          <p:nvPr/>
        </p:nvSpPr>
        <p:spPr>
          <a:xfrm>
            <a:off x="6526231" y="4681790"/>
            <a:ext cx="4577800" cy="700000"/>
          </a:xfrm>
          <a:prstGeom prst="rect">
            <a:avLst/>
          </a:prstGeom>
          <a:noFill/>
        </p:spPr>
        <p:txBody>
          <a:bodyPr wrap="square" lIns="0" tIns="0" rIns="0" bIns="0" anchor="t">
            <a:noAutofit/>
          </a:bodyPr>
          <a:lstStyle/>
          <a:p>
            <a:pPr algn="l">
              <a:lnSpc>
                <a:spcPct val="105000"/>
              </a:lnSpc>
              <a:spcBef>
                <a:spcPts val="0"/>
              </a:spcBef>
            </a:pPr>
            <a:r>
              <a:rPr lang="en-GB" sz="1600" b="1">
                <a:solidFill>
                  <a:srgbClr val="191F2B"/>
                </a:solidFill>
                <a:latin typeface="+mn-lt"/>
              </a:rPr>
              <a:t>Start it and finish it</a:t>
            </a:r>
          </a:p>
          <a:p>
            <a:pPr>
              <a:lnSpc>
                <a:spcPct val="105000"/>
              </a:lnSpc>
              <a:spcBef>
                <a:spcPts val="200"/>
              </a:spcBef>
            </a:pPr>
            <a:r>
              <a:rPr lang="en-GB" sz="1600" b="0">
                <a:solidFill>
                  <a:srgbClr val="5A6472"/>
                </a:solidFill>
                <a:latin typeface="+mn-lt"/>
              </a:rPr>
              <a:t>Applications cannot be transferred between users</a:t>
            </a:r>
            <a:r>
              <a:rPr lang="en-GB" sz="1600">
                <a:solidFill>
                  <a:srgbClr val="5A6472"/>
                </a:solidFill>
              </a:rPr>
              <a:t> - </a:t>
            </a:r>
            <a:r>
              <a:rPr lang="en-GB" sz="1600" b="0">
                <a:solidFill>
                  <a:srgbClr val="5A6472"/>
                </a:solidFill>
                <a:latin typeface="+mn-lt"/>
              </a:rPr>
              <a:t>if someone else has to submit, the application must be restarted.</a:t>
            </a:r>
          </a:p>
        </p:txBody>
      </p:sp>
      <p:pic>
        <p:nvPicPr>
          <p:cNvPr id="2029" name="BIST Logo"/>
          <p:cNvPicPr>
            <a:picLocks noChangeAspect="1"/>
          </p:cNvPicPr>
          <p:nvPr/>
        </p:nvPicPr>
        <p:blipFill>
          <a:blip r:embed="rId2"/>
          <a:stretch>
            <a:fillRect/>
          </a:stretch>
        </p:blipFill>
        <p:spPr>
          <a:xfrm>
            <a:off x="10187895" y="0"/>
            <a:ext cx="2004105" cy="1293078"/>
          </a:xfrm>
          <a:prstGeom prst="rect">
            <a:avLst/>
          </a:prstGeom>
        </p:spPr>
      </p:pic>
    </p:spTree>
    <p:extLst>
      <p:ext uri="{BB962C8B-B14F-4D97-AF65-F5344CB8AC3E}">
        <p14:creationId xmlns:p14="http://schemas.microsoft.com/office/powerpoint/2010/main" val="31406111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55DD1-0776-4227-8E4A-56361E51775B}"/>
              </a:ext>
            </a:extLst>
          </p:cNvPr>
          <p:cNvSpPr>
            <a:spLocks noGrp="1"/>
          </p:cNvSpPr>
          <p:nvPr>
            <p:ph type="title"/>
          </p:nvPr>
        </p:nvSpPr>
        <p:spPr>
          <a:xfrm>
            <a:off x="838200" y="382868"/>
            <a:ext cx="10075606" cy="997510"/>
          </a:xfrm>
          <a:prstGeom prst="rect">
            <a:avLst/>
          </a:prstGeom>
        </p:spPr>
        <p:txBody>
          <a:bodyPr/>
          <a:lstStyle/>
          <a:p>
            <a:r>
              <a:rPr lang="en-US"/>
              <a:t>EVIDENCE: BUSINESS, SITE AND ELECTRICITY</a:t>
            </a:r>
          </a:p>
        </p:txBody>
      </p:sp>
      <p:sp>
        <p:nvSpPr>
          <p:cNvPr id="3001" name="Shape 3001"/>
          <p:cNvSpPr/>
          <p:nvPr/>
        </p:nvSpPr>
        <p:spPr>
          <a:xfrm>
            <a:off x="838200" y="1240000"/>
            <a:ext cx="914400" cy="45720"/>
          </a:xfrm>
          <a:prstGeom prst="rect">
            <a:avLst/>
          </a:prstGeom>
          <a:solidFill>
            <a:srgbClr val="FF4328"/>
          </a:solidFill>
          <a:ln>
            <a:noFill/>
          </a:ln>
        </p:spPr>
        <p:txBody>
          <a:bodyPr/>
          <a:lstStyle/>
          <a:p>
            <a:endParaRPr lang="en-GB"/>
          </a:p>
        </p:txBody>
      </p:sp>
      <p:sp>
        <p:nvSpPr>
          <p:cNvPr id="3002" name="Stand"/>
          <p:cNvSpPr txBox="1"/>
          <p:nvPr/>
        </p:nvSpPr>
        <p:spPr>
          <a:xfrm>
            <a:off x="838200" y="1390000"/>
            <a:ext cx="10515600" cy="420000"/>
          </a:xfrm>
          <a:prstGeom prst="rect">
            <a:avLst/>
          </a:prstGeom>
          <a:noFill/>
        </p:spPr>
        <p:txBody>
          <a:bodyPr wrap="square" lIns="0" tIns="0" rIns="0" bIns="0" anchor="t">
            <a:normAutofit lnSpcReduction="10000"/>
          </a:bodyPr>
          <a:lstStyle/>
          <a:p>
            <a:pPr algn="l">
              <a:lnSpc>
                <a:spcPct val="105000"/>
              </a:lnSpc>
              <a:spcBef>
                <a:spcPts val="0"/>
              </a:spcBef>
            </a:pPr>
            <a:r>
              <a:rPr lang="en-GB" sz="1400" b="0">
                <a:solidFill>
                  <a:srgbClr val="5A6472"/>
                </a:solidFill>
                <a:latin typeface="+mn-lt"/>
              </a:rPr>
              <a:t>Evidence must clearly relate to the site, cover the most recent six consecutive months available within the last 12, and be complete at the point of submission.</a:t>
            </a:r>
          </a:p>
        </p:txBody>
      </p:sp>
      <p:sp>
        <p:nvSpPr>
          <p:cNvPr id="3003" name="hWhat you evidence"/>
          <p:cNvSpPr txBox="1"/>
          <p:nvPr/>
        </p:nvSpPr>
        <p:spPr>
          <a:xfrm>
            <a:off x="838200" y="2142852"/>
            <a:ext cx="3000000" cy="30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FF4328"/>
                </a:solidFill>
                <a:latin typeface="+mn-lt"/>
              </a:rPr>
              <a:t>What you evidence</a:t>
            </a:r>
          </a:p>
        </p:txBody>
      </p:sp>
      <p:sp>
        <p:nvSpPr>
          <p:cNvPr id="3004" name="hWhat to provide"/>
          <p:cNvSpPr txBox="1"/>
          <p:nvPr/>
        </p:nvSpPr>
        <p:spPr>
          <a:xfrm>
            <a:off x="4038200" y="2142852"/>
            <a:ext cx="5000000" cy="30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FF4328"/>
                </a:solidFill>
                <a:latin typeface="+mn-lt"/>
              </a:rPr>
              <a:t>What to provide</a:t>
            </a:r>
          </a:p>
        </p:txBody>
      </p:sp>
      <p:sp>
        <p:nvSpPr>
          <p:cNvPr id="3005" name="hFormat"/>
          <p:cNvSpPr txBox="1"/>
          <p:nvPr/>
        </p:nvSpPr>
        <p:spPr>
          <a:xfrm>
            <a:off x="9238200" y="2142852"/>
            <a:ext cx="2115600" cy="30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FF4328"/>
                </a:solidFill>
                <a:latin typeface="+mn-lt"/>
              </a:rPr>
              <a:t>Format</a:t>
            </a:r>
          </a:p>
        </p:txBody>
      </p:sp>
      <p:sp>
        <p:nvSpPr>
          <p:cNvPr id="3006" name="Shape 3006"/>
          <p:cNvSpPr/>
          <p:nvPr/>
        </p:nvSpPr>
        <p:spPr>
          <a:xfrm>
            <a:off x="838200" y="2462852"/>
            <a:ext cx="10515600" cy="12700"/>
          </a:xfrm>
          <a:prstGeom prst="rect">
            <a:avLst/>
          </a:prstGeom>
          <a:solidFill>
            <a:srgbClr val="FF4328"/>
          </a:solidFill>
          <a:ln>
            <a:noFill/>
          </a:ln>
        </p:spPr>
        <p:txBody>
          <a:bodyPr/>
          <a:lstStyle/>
          <a:p>
            <a:endParaRPr lang="en-GB"/>
          </a:p>
        </p:txBody>
      </p:sp>
      <p:sp>
        <p:nvSpPr>
          <p:cNvPr id="3007" name="a0"/>
          <p:cNvSpPr txBox="1"/>
          <p:nvPr/>
        </p:nvSpPr>
        <p:spPr>
          <a:xfrm>
            <a:off x="838200" y="2532852"/>
            <a:ext cx="2900000" cy="50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191F2B"/>
                </a:solidFill>
                <a:latin typeface="+mn-lt"/>
              </a:rPr>
              <a:t>Business identity</a:t>
            </a:r>
          </a:p>
        </p:txBody>
      </p:sp>
      <p:sp>
        <p:nvSpPr>
          <p:cNvPr id="3008" name="b0"/>
          <p:cNvSpPr txBox="1"/>
          <p:nvPr/>
        </p:nvSpPr>
        <p:spPr>
          <a:xfrm>
            <a:off x="4038200" y="2532852"/>
            <a:ext cx="5000000" cy="500000"/>
          </a:xfrm>
          <a:prstGeom prst="rect">
            <a:avLst/>
          </a:prstGeom>
          <a:noFill/>
        </p:spPr>
        <p:txBody>
          <a:bodyPr wrap="square" lIns="0" tIns="0" rIns="0" bIns="0" anchor="t">
            <a:normAutofit/>
          </a:bodyPr>
          <a:lstStyle/>
          <a:p>
            <a:pPr algn="l">
              <a:lnSpc>
                <a:spcPct val="105000"/>
              </a:lnSpc>
              <a:spcBef>
                <a:spcPts val="0"/>
              </a:spcBef>
            </a:pPr>
            <a:r>
              <a:rPr lang="en-GB" sz="1400" b="0">
                <a:solidFill>
                  <a:srgbClr val="5A6472"/>
                </a:solidFill>
                <a:latin typeface="+mn-lt"/>
              </a:rPr>
              <a:t>Companies House number, registered name and business contact, where needed statement related to SIC.</a:t>
            </a:r>
          </a:p>
        </p:txBody>
      </p:sp>
      <p:sp>
        <p:nvSpPr>
          <p:cNvPr id="3009" name="c0"/>
          <p:cNvSpPr txBox="1"/>
          <p:nvPr/>
        </p:nvSpPr>
        <p:spPr>
          <a:xfrm>
            <a:off x="9238200" y="2532852"/>
            <a:ext cx="2115600" cy="500000"/>
          </a:xfrm>
          <a:prstGeom prst="rect">
            <a:avLst/>
          </a:prstGeom>
          <a:noFill/>
        </p:spPr>
        <p:txBody>
          <a:bodyPr wrap="square" lIns="0" tIns="0" rIns="0" bIns="0" anchor="t">
            <a:normAutofit/>
          </a:bodyPr>
          <a:lstStyle/>
          <a:p>
            <a:pPr algn="l">
              <a:lnSpc>
                <a:spcPct val="105000"/>
              </a:lnSpc>
              <a:spcBef>
                <a:spcPts val="0"/>
              </a:spcBef>
            </a:pPr>
            <a:r>
              <a:rPr lang="en-GB" sz="1400" b="0">
                <a:solidFill>
                  <a:srgbClr val="5A6472"/>
                </a:solidFill>
                <a:latin typeface="+mn-lt"/>
              </a:rPr>
              <a:t>In the form</a:t>
            </a:r>
          </a:p>
        </p:txBody>
      </p:sp>
      <p:sp>
        <p:nvSpPr>
          <p:cNvPr id="3010" name="Shape 3010"/>
          <p:cNvSpPr/>
          <p:nvPr/>
        </p:nvSpPr>
        <p:spPr>
          <a:xfrm>
            <a:off x="838200" y="3002852"/>
            <a:ext cx="10515600" cy="12700"/>
          </a:xfrm>
          <a:prstGeom prst="rect">
            <a:avLst/>
          </a:prstGeom>
          <a:solidFill>
            <a:srgbClr val="E3E5E9"/>
          </a:solidFill>
          <a:ln>
            <a:noFill/>
          </a:ln>
        </p:spPr>
        <p:txBody>
          <a:bodyPr/>
          <a:lstStyle/>
          <a:p>
            <a:endParaRPr lang="en-GB"/>
          </a:p>
        </p:txBody>
      </p:sp>
      <p:sp>
        <p:nvSpPr>
          <p:cNvPr id="3011" name="a1"/>
          <p:cNvSpPr txBox="1"/>
          <p:nvPr/>
        </p:nvSpPr>
        <p:spPr>
          <a:xfrm>
            <a:off x="838200" y="3077852"/>
            <a:ext cx="2900000" cy="50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191F2B"/>
                </a:solidFill>
                <a:latin typeface="+mn-lt"/>
              </a:rPr>
              <a:t>Applicant details</a:t>
            </a:r>
          </a:p>
        </p:txBody>
      </p:sp>
      <p:sp>
        <p:nvSpPr>
          <p:cNvPr id="3012" name="b1"/>
          <p:cNvSpPr txBox="1"/>
          <p:nvPr/>
        </p:nvSpPr>
        <p:spPr>
          <a:xfrm>
            <a:off x="4038200" y="3077852"/>
            <a:ext cx="5000000" cy="500000"/>
          </a:xfrm>
          <a:prstGeom prst="rect">
            <a:avLst/>
          </a:prstGeom>
          <a:noFill/>
        </p:spPr>
        <p:txBody>
          <a:bodyPr wrap="square" lIns="0" tIns="0" rIns="0" bIns="0" anchor="t">
            <a:normAutofit/>
          </a:bodyPr>
          <a:lstStyle/>
          <a:p>
            <a:pPr algn="l">
              <a:lnSpc>
                <a:spcPct val="105000"/>
              </a:lnSpc>
              <a:spcBef>
                <a:spcPts val="0"/>
              </a:spcBef>
            </a:pPr>
            <a:r>
              <a:rPr lang="en-GB" sz="1400" b="0">
                <a:solidFill>
                  <a:srgbClr val="5A6472"/>
                </a:solidFill>
                <a:latin typeface="+mn-lt"/>
              </a:rPr>
              <a:t>Name, address, email and One Login business account of the person applying.</a:t>
            </a:r>
          </a:p>
        </p:txBody>
      </p:sp>
      <p:sp>
        <p:nvSpPr>
          <p:cNvPr id="3013" name="c1"/>
          <p:cNvSpPr txBox="1"/>
          <p:nvPr/>
        </p:nvSpPr>
        <p:spPr>
          <a:xfrm>
            <a:off x="9238200" y="3077852"/>
            <a:ext cx="2115600" cy="500000"/>
          </a:xfrm>
          <a:prstGeom prst="rect">
            <a:avLst/>
          </a:prstGeom>
          <a:noFill/>
        </p:spPr>
        <p:txBody>
          <a:bodyPr wrap="square" lIns="0" tIns="0" rIns="0" bIns="0" anchor="t">
            <a:normAutofit/>
          </a:bodyPr>
          <a:lstStyle/>
          <a:p>
            <a:pPr algn="l">
              <a:lnSpc>
                <a:spcPct val="105000"/>
              </a:lnSpc>
              <a:spcBef>
                <a:spcPts val="0"/>
              </a:spcBef>
            </a:pPr>
            <a:r>
              <a:rPr lang="en-GB" sz="1400" b="0">
                <a:solidFill>
                  <a:srgbClr val="5A6472"/>
                </a:solidFill>
                <a:latin typeface="+mn-lt"/>
              </a:rPr>
              <a:t>In the form</a:t>
            </a:r>
          </a:p>
        </p:txBody>
      </p:sp>
      <p:sp>
        <p:nvSpPr>
          <p:cNvPr id="3014" name="Shape 3014"/>
          <p:cNvSpPr/>
          <p:nvPr/>
        </p:nvSpPr>
        <p:spPr>
          <a:xfrm>
            <a:off x="838200" y="3547852"/>
            <a:ext cx="10515600" cy="12700"/>
          </a:xfrm>
          <a:prstGeom prst="rect">
            <a:avLst/>
          </a:prstGeom>
          <a:solidFill>
            <a:srgbClr val="E3E5E9"/>
          </a:solidFill>
          <a:ln>
            <a:noFill/>
          </a:ln>
        </p:spPr>
        <p:txBody>
          <a:bodyPr/>
          <a:lstStyle/>
          <a:p>
            <a:endParaRPr lang="en-GB"/>
          </a:p>
        </p:txBody>
      </p:sp>
      <p:sp>
        <p:nvSpPr>
          <p:cNvPr id="3015" name="a2"/>
          <p:cNvSpPr txBox="1"/>
          <p:nvPr/>
        </p:nvSpPr>
        <p:spPr>
          <a:xfrm>
            <a:off x="838200" y="3622852"/>
            <a:ext cx="2900000" cy="50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191F2B"/>
                </a:solidFill>
                <a:latin typeface="+mn-lt"/>
              </a:rPr>
              <a:t>Manufacturing site</a:t>
            </a:r>
          </a:p>
        </p:txBody>
      </p:sp>
      <p:sp>
        <p:nvSpPr>
          <p:cNvPr id="3016" name="b2"/>
          <p:cNvSpPr txBox="1"/>
          <p:nvPr/>
        </p:nvSpPr>
        <p:spPr>
          <a:xfrm>
            <a:off x="4038200" y="3622852"/>
            <a:ext cx="5000000" cy="500000"/>
          </a:xfrm>
          <a:prstGeom prst="rect">
            <a:avLst/>
          </a:prstGeom>
          <a:noFill/>
        </p:spPr>
        <p:txBody>
          <a:bodyPr wrap="square" lIns="0" tIns="0" rIns="0" bIns="0" anchor="t">
            <a:normAutofit/>
          </a:bodyPr>
          <a:lstStyle/>
          <a:p>
            <a:pPr algn="l">
              <a:lnSpc>
                <a:spcPct val="105000"/>
              </a:lnSpc>
              <a:spcBef>
                <a:spcPts val="0"/>
              </a:spcBef>
            </a:pPr>
            <a:r>
              <a:rPr lang="en-GB" sz="1400" b="0">
                <a:solidFill>
                  <a:srgbClr val="5A6472"/>
                </a:solidFill>
                <a:latin typeface="+mn-lt"/>
              </a:rPr>
              <a:t>Site address and a statement of the activities carried out there.</a:t>
            </a:r>
          </a:p>
        </p:txBody>
      </p:sp>
      <p:sp>
        <p:nvSpPr>
          <p:cNvPr id="3017" name="c2"/>
          <p:cNvSpPr txBox="1"/>
          <p:nvPr/>
        </p:nvSpPr>
        <p:spPr>
          <a:xfrm>
            <a:off x="9238200" y="3622852"/>
            <a:ext cx="2115600" cy="500000"/>
          </a:xfrm>
          <a:prstGeom prst="rect">
            <a:avLst/>
          </a:prstGeom>
          <a:noFill/>
        </p:spPr>
        <p:txBody>
          <a:bodyPr wrap="square" lIns="0" tIns="0" rIns="0" bIns="0" anchor="t">
            <a:normAutofit/>
          </a:bodyPr>
          <a:lstStyle/>
          <a:p>
            <a:pPr>
              <a:lnSpc>
                <a:spcPct val="105000"/>
              </a:lnSpc>
            </a:pPr>
            <a:r>
              <a:rPr lang="en-GB" sz="1400" b="0">
                <a:solidFill>
                  <a:srgbClr val="5A6472"/>
                </a:solidFill>
                <a:latin typeface="+mn-lt"/>
              </a:rPr>
              <a:t>In the form</a:t>
            </a:r>
          </a:p>
        </p:txBody>
      </p:sp>
      <p:sp>
        <p:nvSpPr>
          <p:cNvPr id="3018" name="Shape 3018"/>
          <p:cNvSpPr/>
          <p:nvPr/>
        </p:nvSpPr>
        <p:spPr>
          <a:xfrm>
            <a:off x="838200" y="4092852"/>
            <a:ext cx="10515600" cy="12700"/>
          </a:xfrm>
          <a:prstGeom prst="rect">
            <a:avLst/>
          </a:prstGeom>
          <a:solidFill>
            <a:srgbClr val="E3E5E9"/>
          </a:solidFill>
          <a:ln>
            <a:noFill/>
          </a:ln>
        </p:spPr>
        <p:txBody>
          <a:bodyPr/>
          <a:lstStyle/>
          <a:p>
            <a:endParaRPr lang="en-GB"/>
          </a:p>
        </p:txBody>
      </p:sp>
      <p:sp>
        <p:nvSpPr>
          <p:cNvPr id="3019" name="a3"/>
          <p:cNvSpPr txBox="1"/>
          <p:nvPr/>
        </p:nvSpPr>
        <p:spPr>
          <a:xfrm>
            <a:off x="838200" y="4167852"/>
            <a:ext cx="2900000" cy="50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191F2B"/>
                </a:solidFill>
                <a:latin typeface="+mn-lt"/>
              </a:rPr>
              <a:t>Grid supply</a:t>
            </a:r>
          </a:p>
        </p:txBody>
      </p:sp>
      <p:sp>
        <p:nvSpPr>
          <p:cNvPr id="3020" name="b3"/>
          <p:cNvSpPr txBox="1"/>
          <p:nvPr/>
        </p:nvSpPr>
        <p:spPr>
          <a:xfrm>
            <a:off x="4038200" y="4167852"/>
            <a:ext cx="5000000" cy="500000"/>
          </a:xfrm>
          <a:prstGeom prst="rect">
            <a:avLst/>
          </a:prstGeom>
          <a:noFill/>
        </p:spPr>
        <p:txBody>
          <a:bodyPr wrap="square" lIns="0" tIns="0" rIns="0" bIns="0" anchor="t">
            <a:normAutofit/>
          </a:bodyPr>
          <a:lstStyle/>
          <a:p>
            <a:pPr algn="l">
              <a:lnSpc>
                <a:spcPct val="105000"/>
              </a:lnSpc>
              <a:spcBef>
                <a:spcPts val="0"/>
              </a:spcBef>
            </a:pPr>
            <a:r>
              <a:rPr lang="en-GB" sz="1400" b="0">
                <a:solidFill>
                  <a:srgbClr val="5A6472"/>
                </a:solidFill>
                <a:latin typeface="+mn-lt"/>
              </a:rPr>
              <a:t>Most recent </a:t>
            </a:r>
            <a:r>
              <a:rPr lang="en-GB" sz="1400">
                <a:solidFill>
                  <a:srgbClr val="5A6472"/>
                </a:solidFill>
              </a:rPr>
              <a:t>s</a:t>
            </a:r>
            <a:r>
              <a:rPr lang="en-GB" sz="1400" b="0">
                <a:solidFill>
                  <a:srgbClr val="5A6472"/>
                </a:solidFill>
                <a:latin typeface="+mn-lt"/>
              </a:rPr>
              <a:t>ix consecutive months of bills showing address, MPAN, supplier, period and bill payer.</a:t>
            </a:r>
          </a:p>
        </p:txBody>
      </p:sp>
      <p:sp>
        <p:nvSpPr>
          <p:cNvPr id="3021" name="c3"/>
          <p:cNvSpPr txBox="1"/>
          <p:nvPr/>
        </p:nvSpPr>
        <p:spPr>
          <a:xfrm>
            <a:off x="9238200" y="4167852"/>
            <a:ext cx="2115600" cy="500000"/>
          </a:xfrm>
          <a:prstGeom prst="rect">
            <a:avLst/>
          </a:prstGeom>
          <a:noFill/>
        </p:spPr>
        <p:txBody>
          <a:bodyPr wrap="square" lIns="0" tIns="0" rIns="0" bIns="0" anchor="t">
            <a:normAutofit/>
          </a:bodyPr>
          <a:lstStyle/>
          <a:p>
            <a:pPr algn="l">
              <a:lnSpc>
                <a:spcPct val="105000"/>
              </a:lnSpc>
              <a:spcBef>
                <a:spcPts val="0"/>
              </a:spcBef>
            </a:pPr>
            <a:r>
              <a:rPr lang="en-GB" sz="1400" b="0">
                <a:solidFill>
                  <a:srgbClr val="5A6472"/>
                </a:solidFill>
                <a:latin typeface="+mn-lt"/>
              </a:rPr>
              <a:t>PDF, scan or supplier export</a:t>
            </a:r>
          </a:p>
        </p:txBody>
      </p:sp>
      <p:sp>
        <p:nvSpPr>
          <p:cNvPr id="3022" name="Shape 3022"/>
          <p:cNvSpPr/>
          <p:nvPr/>
        </p:nvSpPr>
        <p:spPr>
          <a:xfrm>
            <a:off x="838200" y="4637852"/>
            <a:ext cx="10515600" cy="12700"/>
          </a:xfrm>
          <a:prstGeom prst="rect">
            <a:avLst/>
          </a:prstGeom>
          <a:solidFill>
            <a:srgbClr val="E3E5E9"/>
          </a:solidFill>
          <a:ln>
            <a:noFill/>
          </a:ln>
        </p:spPr>
        <p:txBody>
          <a:bodyPr/>
          <a:lstStyle/>
          <a:p>
            <a:endParaRPr lang="en-GB"/>
          </a:p>
        </p:txBody>
      </p:sp>
      <p:sp>
        <p:nvSpPr>
          <p:cNvPr id="3023" name="a4"/>
          <p:cNvSpPr txBox="1"/>
          <p:nvPr/>
        </p:nvSpPr>
        <p:spPr>
          <a:xfrm>
            <a:off x="838200" y="4712852"/>
            <a:ext cx="2900000" cy="50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191F2B"/>
                </a:solidFill>
                <a:latin typeface="+mn-lt"/>
              </a:rPr>
              <a:t>Electricity consumption</a:t>
            </a:r>
          </a:p>
        </p:txBody>
      </p:sp>
      <p:sp>
        <p:nvSpPr>
          <p:cNvPr id="3024" name="b4"/>
          <p:cNvSpPr txBox="1"/>
          <p:nvPr/>
        </p:nvSpPr>
        <p:spPr>
          <a:xfrm>
            <a:off x="4038200" y="4712852"/>
            <a:ext cx="5000000" cy="500000"/>
          </a:xfrm>
          <a:prstGeom prst="rect">
            <a:avLst/>
          </a:prstGeom>
          <a:noFill/>
        </p:spPr>
        <p:txBody>
          <a:bodyPr wrap="square" lIns="0" tIns="0" rIns="0" bIns="0" anchor="t">
            <a:normAutofit/>
          </a:bodyPr>
          <a:lstStyle/>
          <a:p>
            <a:pPr algn="l">
              <a:lnSpc>
                <a:spcPct val="105000"/>
              </a:lnSpc>
              <a:spcBef>
                <a:spcPts val="0"/>
              </a:spcBef>
            </a:pPr>
            <a:r>
              <a:rPr lang="en-GB" sz="1400">
                <a:solidFill>
                  <a:srgbClr val="5A6472"/>
                </a:solidFill>
              </a:rPr>
              <a:t>The same six months of bills; if a third party bills you, their bills.</a:t>
            </a:r>
            <a:endParaRPr lang="en-GB" sz="1400" b="0">
              <a:solidFill>
                <a:srgbClr val="5A6472"/>
              </a:solidFill>
              <a:latin typeface="+mn-lt"/>
            </a:endParaRPr>
          </a:p>
        </p:txBody>
      </p:sp>
      <p:sp>
        <p:nvSpPr>
          <p:cNvPr id="3025" name="c4"/>
          <p:cNvSpPr txBox="1"/>
          <p:nvPr/>
        </p:nvSpPr>
        <p:spPr>
          <a:xfrm>
            <a:off x="9238200" y="4712852"/>
            <a:ext cx="2115600" cy="500000"/>
          </a:xfrm>
          <a:prstGeom prst="rect">
            <a:avLst/>
          </a:prstGeom>
          <a:noFill/>
        </p:spPr>
        <p:txBody>
          <a:bodyPr wrap="square" lIns="0" tIns="0" rIns="0" bIns="0" anchor="t">
            <a:normAutofit/>
          </a:bodyPr>
          <a:lstStyle/>
          <a:p>
            <a:pPr algn="l">
              <a:lnSpc>
                <a:spcPct val="105000"/>
              </a:lnSpc>
              <a:spcBef>
                <a:spcPts val="0"/>
              </a:spcBef>
            </a:pPr>
            <a:r>
              <a:rPr lang="en-GB" sz="1400" b="0">
                <a:solidFill>
                  <a:srgbClr val="5A6472"/>
                </a:solidFill>
                <a:latin typeface="+mn-lt"/>
              </a:rPr>
              <a:t>PDF, scan or supplier export</a:t>
            </a:r>
          </a:p>
        </p:txBody>
      </p:sp>
      <p:sp>
        <p:nvSpPr>
          <p:cNvPr id="3026" name="Shape 3026"/>
          <p:cNvSpPr/>
          <p:nvPr/>
        </p:nvSpPr>
        <p:spPr>
          <a:xfrm>
            <a:off x="838200" y="5182852"/>
            <a:ext cx="10515600" cy="12700"/>
          </a:xfrm>
          <a:prstGeom prst="rect">
            <a:avLst/>
          </a:prstGeom>
          <a:solidFill>
            <a:srgbClr val="E3E5E9"/>
          </a:solidFill>
          <a:ln>
            <a:noFill/>
          </a:ln>
        </p:spPr>
        <p:txBody>
          <a:bodyPr/>
          <a:lstStyle/>
          <a:p>
            <a:endParaRPr lang="en-GB"/>
          </a:p>
        </p:txBody>
      </p:sp>
      <p:sp>
        <p:nvSpPr>
          <p:cNvPr id="3027" name="a5"/>
          <p:cNvSpPr txBox="1"/>
          <p:nvPr/>
        </p:nvSpPr>
        <p:spPr>
          <a:xfrm>
            <a:off x="838200" y="5257852"/>
            <a:ext cx="2900000" cy="50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191F2B"/>
                </a:solidFill>
                <a:latin typeface="+mn-lt"/>
              </a:rPr>
              <a:t>Shared meter or third party</a:t>
            </a:r>
          </a:p>
        </p:txBody>
      </p:sp>
      <p:sp>
        <p:nvSpPr>
          <p:cNvPr id="3028" name="b5"/>
          <p:cNvSpPr txBox="1"/>
          <p:nvPr/>
        </p:nvSpPr>
        <p:spPr>
          <a:xfrm>
            <a:off x="4038200" y="5257852"/>
            <a:ext cx="5000000" cy="500000"/>
          </a:xfrm>
          <a:prstGeom prst="rect">
            <a:avLst/>
          </a:prstGeom>
          <a:noFill/>
        </p:spPr>
        <p:txBody>
          <a:bodyPr wrap="square" lIns="0" tIns="0" rIns="0" bIns="0" anchor="t">
            <a:normAutofit/>
          </a:bodyPr>
          <a:lstStyle/>
          <a:p>
            <a:pPr algn="l">
              <a:lnSpc>
                <a:spcPct val="105000"/>
              </a:lnSpc>
              <a:spcBef>
                <a:spcPts val="0"/>
              </a:spcBef>
            </a:pPr>
            <a:r>
              <a:rPr lang="en-GB" sz="1400">
                <a:solidFill>
                  <a:srgbClr val="5A6472"/>
                </a:solidFill>
              </a:rPr>
              <a:t>Leases</a:t>
            </a:r>
            <a:r>
              <a:rPr lang="en-GB" sz="1400" b="0">
                <a:solidFill>
                  <a:srgbClr val="5A6472"/>
                </a:solidFill>
                <a:latin typeface="+mn-lt"/>
              </a:rPr>
              <a:t>, supply contract, formal invoices or correspondence showing the parties, period and how electricity is split.</a:t>
            </a:r>
          </a:p>
        </p:txBody>
      </p:sp>
      <p:sp>
        <p:nvSpPr>
          <p:cNvPr id="3029" name="c5"/>
          <p:cNvSpPr txBox="1"/>
          <p:nvPr/>
        </p:nvSpPr>
        <p:spPr>
          <a:xfrm>
            <a:off x="9238200" y="5257852"/>
            <a:ext cx="2115600" cy="500000"/>
          </a:xfrm>
          <a:prstGeom prst="rect">
            <a:avLst/>
          </a:prstGeom>
          <a:noFill/>
        </p:spPr>
        <p:txBody>
          <a:bodyPr wrap="square" lIns="0" tIns="0" rIns="0" bIns="0" anchor="t">
            <a:normAutofit/>
          </a:bodyPr>
          <a:lstStyle/>
          <a:p>
            <a:pPr algn="l">
              <a:lnSpc>
                <a:spcPct val="105000"/>
              </a:lnSpc>
              <a:spcBef>
                <a:spcPts val="0"/>
              </a:spcBef>
            </a:pPr>
            <a:r>
              <a:rPr lang="en-GB" sz="1400" b="0">
                <a:solidFill>
                  <a:srgbClr val="5A6472"/>
                </a:solidFill>
                <a:latin typeface="+mn-lt"/>
              </a:rPr>
              <a:t>PDF, scan or Word</a:t>
            </a:r>
          </a:p>
        </p:txBody>
      </p:sp>
      <p:sp>
        <p:nvSpPr>
          <p:cNvPr id="3030" name="Shape 3030"/>
          <p:cNvSpPr/>
          <p:nvPr/>
        </p:nvSpPr>
        <p:spPr>
          <a:xfrm>
            <a:off x="838200" y="5727852"/>
            <a:ext cx="10515600" cy="12700"/>
          </a:xfrm>
          <a:prstGeom prst="rect">
            <a:avLst/>
          </a:prstGeom>
          <a:solidFill>
            <a:srgbClr val="E3E5E9"/>
          </a:solidFill>
          <a:ln>
            <a:noFill/>
          </a:ln>
        </p:spPr>
        <p:txBody>
          <a:bodyPr/>
          <a:lstStyle/>
          <a:p>
            <a:endParaRPr lang="en-GB"/>
          </a:p>
        </p:txBody>
      </p:sp>
      <p:sp>
        <p:nvSpPr>
          <p:cNvPr id="3031" name="a6"/>
          <p:cNvSpPr txBox="1"/>
          <p:nvPr/>
        </p:nvSpPr>
        <p:spPr>
          <a:xfrm>
            <a:off x="838200" y="5802852"/>
            <a:ext cx="2900000" cy="50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191F2B"/>
                </a:solidFill>
                <a:latin typeface="+mn-lt"/>
              </a:rPr>
              <a:t>Private wire</a:t>
            </a:r>
          </a:p>
        </p:txBody>
      </p:sp>
      <p:sp>
        <p:nvSpPr>
          <p:cNvPr id="3032" name="b6"/>
          <p:cNvSpPr txBox="1"/>
          <p:nvPr/>
        </p:nvSpPr>
        <p:spPr>
          <a:xfrm>
            <a:off x="4038200" y="5802852"/>
            <a:ext cx="5000000" cy="500000"/>
          </a:xfrm>
          <a:prstGeom prst="rect">
            <a:avLst/>
          </a:prstGeom>
          <a:noFill/>
        </p:spPr>
        <p:txBody>
          <a:bodyPr wrap="square" lIns="0" tIns="0" rIns="0" bIns="0" anchor="t">
            <a:normAutofit/>
          </a:bodyPr>
          <a:lstStyle/>
          <a:p>
            <a:pPr algn="l">
              <a:lnSpc>
                <a:spcPct val="105000"/>
              </a:lnSpc>
              <a:spcBef>
                <a:spcPts val="0"/>
              </a:spcBef>
            </a:pPr>
            <a:r>
              <a:rPr lang="en-GB" sz="1400" b="0">
                <a:solidFill>
                  <a:srgbClr val="5A6472"/>
                </a:solidFill>
                <a:latin typeface="+mn-lt"/>
              </a:rPr>
              <a:t>Supplier confirmation, or a bill showing you pay RO, FiT and Capacity Market levies.</a:t>
            </a:r>
          </a:p>
        </p:txBody>
      </p:sp>
      <p:sp>
        <p:nvSpPr>
          <p:cNvPr id="3033" name="c6"/>
          <p:cNvSpPr txBox="1"/>
          <p:nvPr/>
        </p:nvSpPr>
        <p:spPr>
          <a:xfrm>
            <a:off x="9238200" y="5802852"/>
            <a:ext cx="2115600" cy="500000"/>
          </a:xfrm>
          <a:prstGeom prst="rect">
            <a:avLst/>
          </a:prstGeom>
          <a:noFill/>
        </p:spPr>
        <p:txBody>
          <a:bodyPr wrap="square" lIns="0" tIns="0" rIns="0" bIns="0" anchor="t">
            <a:normAutofit/>
          </a:bodyPr>
          <a:lstStyle/>
          <a:p>
            <a:pPr algn="l">
              <a:lnSpc>
                <a:spcPct val="105000"/>
              </a:lnSpc>
              <a:spcBef>
                <a:spcPts val="0"/>
              </a:spcBef>
            </a:pPr>
            <a:r>
              <a:rPr lang="en-GB" sz="1400" b="0">
                <a:solidFill>
                  <a:srgbClr val="5A6472"/>
                </a:solidFill>
                <a:latin typeface="+mn-lt"/>
              </a:rPr>
              <a:t>PDF or scan</a:t>
            </a:r>
          </a:p>
        </p:txBody>
      </p:sp>
      <p:sp>
        <p:nvSpPr>
          <p:cNvPr id="3034" name="Shape 3034"/>
          <p:cNvSpPr/>
          <p:nvPr/>
        </p:nvSpPr>
        <p:spPr>
          <a:xfrm>
            <a:off x="838200" y="6272852"/>
            <a:ext cx="10515600" cy="12700"/>
          </a:xfrm>
          <a:prstGeom prst="rect">
            <a:avLst/>
          </a:prstGeom>
          <a:solidFill>
            <a:srgbClr val="E3E5E9"/>
          </a:solidFill>
          <a:ln>
            <a:noFill/>
          </a:ln>
        </p:spPr>
        <p:txBody>
          <a:bodyPr/>
          <a:lstStyle/>
          <a:p>
            <a:endParaRPr lang="en-GB"/>
          </a:p>
        </p:txBody>
      </p:sp>
      <p:pic>
        <p:nvPicPr>
          <p:cNvPr id="3035" name="BIST Logo"/>
          <p:cNvPicPr>
            <a:picLocks noChangeAspect="1"/>
          </p:cNvPicPr>
          <p:nvPr/>
        </p:nvPicPr>
        <p:blipFill>
          <a:blip r:embed="rId2"/>
          <a:stretch>
            <a:fillRect/>
          </a:stretch>
        </p:blipFill>
        <p:spPr>
          <a:xfrm>
            <a:off x="10187895" y="0"/>
            <a:ext cx="2004105" cy="1293078"/>
          </a:xfrm>
          <a:prstGeom prst="rect">
            <a:avLst/>
          </a:prstGeom>
        </p:spPr>
      </p:pic>
    </p:spTree>
    <p:extLst>
      <p:ext uri="{BB962C8B-B14F-4D97-AF65-F5344CB8AC3E}">
        <p14:creationId xmlns:p14="http://schemas.microsoft.com/office/powerpoint/2010/main" val="9093687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6BFDBA-BD0F-483F-B1E8-14AD99AA7564}"/>
              </a:ext>
            </a:extLst>
          </p:cNvPr>
          <p:cNvSpPr>
            <a:spLocks noGrp="1"/>
          </p:cNvSpPr>
          <p:nvPr>
            <p:ph type="title"/>
          </p:nvPr>
        </p:nvSpPr>
        <p:spPr>
          <a:xfrm>
            <a:off x="726141" y="402959"/>
            <a:ext cx="10739718" cy="997510"/>
          </a:xfrm>
          <a:prstGeom prst="rect">
            <a:avLst/>
          </a:prstGeom>
        </p:spPr>
        <p:txBody>
          <a:bodyPr/>
          <a:lstStyle/>
          <a:p>
            <a:r>
              <a:rPr lang="en-US"/>
              <a:t>EVIDENCE: PRODUCTION AND DECLARATIONS</a:t>
            </a:r>
          </a:p>
        </p:txBody>
      </p:sp>
      <p:sp>
        <p:nvSpPr>
          <p:cNvPr id="3036" name="Shape 3036"/>
          <p:cNvSpPr/>
          <p:nvPr/>
        </p:nvSpPr>
        <p:spPr>
          <a:xfrm>
            <a:off x="838200" y="1240000"/>
            <a:ext cx="914400" cy="45720"/>
          </a:xfrm>
          <a:prstGeom prst="rect">
            <a:avLst/>
          </a:prstGeom>
          <a:solidFill>
            <a:srgbClr val="FF4328"/>
          </a:solidFill>
          <a:ln>
            <a:noFill/>
          </a:ln>
        </p:spPr>
        <p:txBody>
          <a:bodyPr/>
          <a:lstStyle/>
          <a:p>
            <a:endParaRPr lang="en-GB"/>
          </a:p>
        </p:txBody>
      </p:sp>
      <p:sp>
        <p:nvSpPr>
          <p:cNvPr id="3038" name="hWhat you evidence"/>
          <p:cNvSpPr txBox="1"/>
          <p:nvPr/>
        </p:nvSpPr>
        <p:spPr>
          <a:xfrm>
            <a:off x="838200" y="1532874"/>
            <a:ext cx="3000000" cy="30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FF4328"/>
                </a:solidFill>
                <a:latin typeface="+mn-lt"/>
              </a:rPr>
              <a:t>What you evidence</a:t>
            </a:r>
          </a:p>
        </p:txBody>
      </p:sp>
      <p:sp>
        <p:nvSpPr>
          <p:cNvPr id="3039" name="hWhat to provide"/>
          <p:cNvSpPr txBox="1"/>
          <p:nvPr/>
        </p:nvSpPr>
        <p:spPr>
          <a:xfrm>
            <a:off x="4038200" y="1532874"/>
            <a:ext cx="5000000" cy="30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FF4328"/>
                </a:solidFill>
                <a:latin typeface="+mn-lt"/>
              </a:rPr>
              <a:t>What to provide</a:t>
            </a:r>
          </a:p>
        </p:txBody>
      </p:sp>
      <p:sp>
        <p:nvSpPr>
          <p:cNvPr id="3040" name="hFormat"/>
          <p:cNvSpPr txBox="1"/>
          <p:nvPr/>
        </p:nvSpPr>
        <p:spPr>
          <a:xfrm>
            <a:off x="9238200" y="1532874"/>
            <a:ext cx="2115600" cy="30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FF4328"/>
                </a:solidFill>
                <a:latin typeface="+mn-lt"/>
              </a:rPr>
              <a:t>Format</a:t>
            </a:r>
          </a:p>
        </p:txBody>
      </p:sp>
      <p:sp>
        <p:nvSpPr>
          <p:cNvPr id="3041" name="Shape 3041"/>
          <p:cNvSpPr/>
          <p:nvPr/>
        </p:nvSpPr>
        <p:spPr>
          <a:xfrm>
            <a:off x="838200" y="1852874"/>
            <a:ext cx="10515600" cy="12700"/>
          </a:xfrm>
          <a:prstGeom prst="rect">
            <a:avLst/>
          </a:prstGeom>
          <a:solidFill>
            <a:srgbClr val="FF4328"/>
          </a:solidFill>
          <a:ln>
            <a:noFill/>
          </a:ln>
        </p:spPr>
        <p:txBody>
          <a:bodyPr/>
          <a:lstStyle/>
          <a:p>
            <a:endParaRPr lang="en-GB"/>
          </a:p>
        </p:txBody>
      </p:sp>
      <p:sp>
        <p:nvSpPr>
          <p:cNvPr id="3042" name="a0"/>
          <p:cNvSpPr txBox="1"/>
          <p:nvPr/>
        </p:nvSpPr>
        <p:spPr>
          <a:xfrm>
            <a:off x="838200" y="1902874"/>
            <a:ext cx="2900000" cy="156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191F2B"/>
                </a:solidFill>
                <a:latin typeface="+mn-lt"/>
              </a:rPr>
              <a:t>Eligible manufacturing activity</a:t>
            </a:r>
          </a:p>
        </p:txBody>
      </p:sp>
      <p:sp>
        <p:nvSpPr>
          <p:cNvPr id="3043" name="b0"/>
          <p:cNvSpPr txBox="1"/>
          <p:nvPr/>
        </p:nvSpPr>
        <p:spPr>
          <a:xfrm>
            <a:off x="4038200" y="1989224"/>
            <a:ext cx="5000000" cy="1560000"/>
          </a:xfrm>
          <a:prstGeom prst="rect">
            <a:avLst/>
          </a:prstGeom>
          <a:noFill/>
        </p:spPr>
        <p:txBody>
          <a:bodyPr wrap="square" lIns="0" tIns="0" rIns="0" bIns="0" anchor="t">
            <a:normAutofit/>
          </a:bodyPr>
          <a:lstStyle/>
          <a:p>
            <a:pPr>
              <a:lnSpc>
                <a:spcPct val="105000"/>
              </a:lnSpc>
            </a:pPr>
            <a:r>
              <a:rPr lang="en-GB" sz="1400">
                <a:solidFill>
                  <a:srgbClr val="5A6472"/>
                </a:solidFill>
              </a:rPr>
              <a:t>1</a:t>
            </a:r>
            <a:r>
              <a:rPr lang="en-GB" sz="1400" b="0">
                <a:solidFill>
                  <a:srgbClr val="5A6472"/>
                </a:solidFill>
                <a:latin typeface="+mn-lt"/>
              </a:rPr>
              <a:t>. Statement describing</a:t>
            </a:r>
            <a:r>
              <a:rPr lang="en-GB" sz="1400">
                <a:solidFill>
                  <a:srgbClr val="5A6472"/>
                </a:solidFill>
              </a:rPr>
              <a:t> </a:t>
            </a:r>
            <a:r>
              <a:rPr lang="en-GB" sz="1400" b="0">
                <a:solidFill>
                  <a:srgbClr val="5A6472"/>
                </a:solidFill>
                <a:latin typeface="+mn-lt"/>
              </a:rPr>
              <a:t>eligible products and their HS codes</a:t>
            </a:r>
          </a:p>
          <a:p>
            <a:pPr>
              <a:lnSpc>
                <a:spcPct val="105000"/>
              </a:lnSpc>
            </a:pPr>
            <a:r>
              <a:rPr lang="en-GB" sz="1400">
                <a:solidFill>
                  <a:srgbClr val="5A6472"/>
                </a:solidFill>
              </a:rPr>
              <a:t>2</a:t>
            </a:r>
            <a:r>
              <a:rPr lang="en-GB" sz="1400" b="0">
                <a:solidFill>
                  <a:srgbClr val="5A6472"/>
                </a:solidFill>
                <a:latin typeface="+mn-lt"/>
              </a:rPr>
              <a:t>. Statement confirming any ineligible production on site</a:t>
            </a:r>
          </a:p>
          <a:p>
            <a:pPr>
              <a:lnSpc>
                <a:spcPct val="105000"/>
              </a:lnSpc>
            </a:pPr>
            <a:r>
              <a:rPr lang="en-GB" sz="1400">
                <a:solidFill>
                  <a:srgbClr val="5A6472"/>
                </a:solidFill>
              </a:rPr>
              <a:t>3</a:t>
            </a:r>
            <a:r>
              <a:rPr lang="en-GB" sz="1400" b="0">
                <a:solidFill>
                  <a:srgbClr val="5A6472"/>
                </a:solidFill>
                <a:latin typeface="+mn-lt"/>
              </a:rPr>
              <a:t>. Six months of ERP records, production logs or QC records, aggregated monthly (not sales or purchase notes)</a:t>
            </a:r>
          </a:p>
          <a:p>
            <a:pPr>
              <a:lnSpc>
                <a:spcPct val="105000"/>
              </a:lnSpc>
            </a:pPr>
            <a:r>
              <a:rPr lang="en-GB" sz="1400">
                <a:solidFill>
                  <a:srgbClr val="5A6472"/>
                </a:solidFill>
              </a:rPr>
              <a:t>4</a:t>
            </a:r>
            <a:r>
              <a:rPr lang="en-GB" sz="1400" b="0">
                <a:solidFill>
                  <a:srgbClr val="5A6472"/>
                </a:solidFill>
                <a:latin typeface="+mn-lt"/>
              </a:rPr>
              <a:t>. Statement summarising the production process</a:t>
            </a:r>
          </a:p>
        </p:txBody>
      </p:sp>
      <p:sp>
        <p:nvSpPr>
          <p:cNvPr id="3044" name="c0"/>
          <p:cNvSpPr txBox="1"/>
          <p:nvPr/>
        </p:nvSpPr>
        <p:spPr>
          <a:xfrm>
            <a:off x="9238200" y="1902874"/>
            <a:ext cx="2115600" cy="1560000"/>
          </a:xfrm>
          <a:prstGeom prst="rect">
            <a:avLst/>
          </a:prstGeom>
          <a:noFill/>
        </p:spPr>
        <p:txBody>
          <a:bodyPr wrap="square" lIns="0" tIns="0" rIns="0" bIns="0" anchor="t">
            <a:normAutofit/>
          </a:bodyPr>
          <a:lstStyle/>
          <a:p>
            <a:pPr algn="l">
              <a:lnSpc>
                <a:spcPct val="105000"/>
              </a:lnSpc>
              <a:spcBef>
                <a:spcPts val="0"/>
              </a:spcBef>
            </a:pPr>
            <a:r>
              <a:rPr lang="en-GB" sz="1400" b="0">
                <a:solidFill>
                  <a:srgbClr val="5A6472"/>
                </a:solidFill>
                <a:latin typeface="+mn-lt"/>
              </a:rPr>
              <a:t>350-word statements; records as PDF, Word, Excel or ERP export</a:t>
            </a:r>
          </a:p>
        </p:txBody>
      </p:sp>
      <p:sp>
        <p:nvSpPr>
          <p:cNvPr id="3045" name="Shape 3045"/>
          <p:cNvSpPr/>
          <p:nvPr/>
        </p:nvSpPr>
        <p:spPr>
          <a:xfrm>
            <a:off x="838200" y="3502874"/>
            <a:ext cx="10515600" cy="12700"/>
          </a:xfrm>
          <a:prstGeom prst="rect">
            <a:avLst/>
          </a:prstGeom>
          <a:solidFill>
            <a:srgbClr val="E3E5E9"/>
          </a:solidFill>
          <a:ln>
            <a:noFill/>
          </a:ln>
        </p:spPr>
        <p:txBody>
          <a:bodyPr/>
          <a:lstStyle/>
          <a:p>
            <a:endParaRPr lang="en-GB"/>
          </a:p>
        </p:txBody>
      </p:sp>
      <p:sp>
        <p:nvSpPr>
          <p:cNvPr id="3046" name="a1"/>
          <p:cNvSpPr txBox="1"/>
          <p:nvPr/>
        </p:nvSpPr>
        <p:spPr>
          <a:xfrm>
            <a:off x="838200" y="3582874"/>
            <a:ext cx="2900000" cy="68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191F2B"/>
                </a:solidFill>
                <a:latin typeface="+mn-lt"/>
              </a:rPr>
              <a:t>Your BICS exemption</a:t>
            </a:r>
          </a:p>
        </p:txBody>
      </p:sp>
      <p:sp>
        <p:nvSpPr>
          <p:cNvPr id="3047" name="b1"/>
          <p:cNvSpPr txBox="1"/>
          <p:nvPr/>
        </p:nvSpPr>
        <p:spPr>
          <a:xfrm>
            <a:off x="4038200" y="3582874"/>
            <a:ext cx="5000000" cy="680000"/>
          </a:xfrm>
          <a:prstGeom prst="rect">
            <a:avLst/>
          </a:prstGeom>
          <a:noFill/>
        </p:spPr>
        <p:txBody>
          <a:bodyPr wrap="square" lIns="0" tIns="0" rIns="0" bIns="0" anchor="t">
            <a:normAutofit/>
          </a:bodyPr>
          <a:lstStyle/>
          <a:p>
            <a:pPr algn="l">
              <a:lnSpc>
                <a:spcPct val="105000"/>
              </a:lnSpc>
              <a:spcBef>
                <a:spcPts val="0"/>
              </a:spcBef>
            </a:pPr>
            <a:r>
              <a:rPr lang="en-GB" sz="1400" b="0">
                <a:solidFill>
                  <a:srgbClr val="5A6472"/>
                </a:solidFill>
                <a:latin typeface="+mn-lt"/>
              </a:rPr>
              <a:t>A statement of the methodology behind your pro-rating level and, where relevant, your share of a meter, with sub-metering data if you have it.</a:t>
            </a:r>
          </a:p>
        </p:txBody>
      </p:sp>
      <p:sp>
        <p:nvSpPr>
          <p:cNvPr id="3048" name="c1"/>
          <p:cNvSpPr txBox="1"/>
          <p:nvPr/>
        </p:nvSpPr>
        <p:spPr>
          <a:xfrm>
            <a:off x="9238200" y="3582874"/>
            <a:ext cx="2115600" cy="680000"/>
          </a:xfrm>
          <a:prstGeom prst="rect">
            <a:avLst/>
          </a:prstGeom>
          <a:noFill/>
        </p:spPr>
        <p:txBody>
          <a:bodyPr wrap="square" lIns="0" tIns="0" rIns="0" bIns="0" anchor="t">
            <a:normAutofit/>
          </a:bodyPr>
          <a:lstStyle/>
          <a:p>
            <a:pPr algn="l">
              <a:lnSpc>
                <a:spcPct val="105000"/>
              </a:lnSpc>
              <a:spcBef>
                <a:spcPts val="0"/>
              </a:spcBef>
            </a:pPr>
            <a:r>
              <a:rPr lang="en-GB" sz="1400" b="0">
                <a:solidFill>
                  <a:srgbClr val="5A6472"/>
                </a:solidFill>
                <a:latin typeface="+mn-lt"/>
              </a:rPr>
              <a:t>350-word statement; data as PDF, Word or Excel</a:t>
            </a:r>
          </a:p>
        </p:txBody>
      </p:sp>
      <p:sp>
        <p:nvSpPr>
          <p:cNvPr id="3049" name="Shape 3049"/>
          <p:cNvSpPr/>
          <p:nvPr/>
        </p:nvSpPr>
        <p:spPr>
          <a:xfrm>
            <a:off x="838200" y="4302874"/>
            <a:ext cx="10515600" cy="12700"/>
          </a:xfrm>
          <a:prstGeom prst="rect">
            <a:avLst/>
          </a:prstGeom>
          <a:solidFill>
            <a:srgbClr val="E3E5E9"/>
          </a:solidFill>
          <a:ln>
            <a:noFill/>
          </a:ln>
        </p:spPr>
        <p:txBody>
          <a:bodyPr/>
          <a:lstStyle/>
          <a:p>
            <a:endParaRPr lang="en-GB"/>
          </a:p>
        </p:txBody>
      </p:sp>
      <p:sp>
        <p:nvSpPr>
          <p:cNvPr id="3050" name="a2"/>
          <p:cNvSpPr txBox="1"/>
          <p:nvPr/>
        </p:nvSpPr>
        <p:spPr>
          <a:xfrm>
            <a:off x="838200" y="4382874"/>
            <a:ext cx="2900000" cy="68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191F2B"/>
                </a:solidFill>
                <a:latin typeface="+mn-lt"/>
              </a:rPr>
              <a:t>Existing Supercharger support</a:t>
            </a:r>
          </a:p>
        </p:txBody>
      </p:sp>
      <p:sp>
        <p:nvSpPr>
          <p:cNvPr id="3051" name="b2"/>
          <p:cNvSpPr txBox="1"/>
          <p:nvPr/>
        </p:nvSpPr>
        <p:spPr>
          <a:xfrm>
            <a:off x="4038200" y="4382874"/>
            <a:ext cx="5000000" cy="680000"/>
          </a:xfrm>
          <a:prstGeom prst="rect">
            <a:avLst/>
          </a:prstGeom>
          <a:noFill/>
        </p:spPr>
        <p:txBody>
          <a:bodyPr wrap="square" lIns="0" tIns="0" rIns="0" bIns="0" anchor="t">
            <a:normAutofit/>
          </a:bodyPr>
          <a:lstStyle/>
          <a:p>
            <a:pPr algn="l">
              <a:lnSpc>
                <a:spcPct val="105000"/>
              </a:lnSpc>
              <a:spcBef>
                <a:spcPts val="0"/>
              </a:spcBef>
            </a:pPr>
            <a:r>
              <a:rPr lang="en-GB" sz="1400" b="0">
                <a:solidFill>
                  <a:srgbClr val="5A6472"/>
                </a:solidFill>
                <a:latin typeface="+mn-lt"/>
              </a:rPr>
              <a:t>EII certificate, the prodcom codes it covers at each meter, and confirmation that BICS consumption is separate.</a:t>
            </a:r>
          </a:p>
        </p:txBody>
      </p:sp>
      <p:sp>
        <p:nvSpPr>
          <p:cNvPr id="3052" name="c2"/>
          <p:cNvSpPr txBox="1"/>
          <p:nvPr/>
        </p:nvSpPr>
        <p:spPr>
          <a:xfrm>
            <a:off x="9238200" y="4382874"/>
            <a:ext cx="2115600" cy="680000"/>
          </a:xfrm>
          <a:prstGeom prst="rect">
            <a:avLst/>
          </a:prstGeom>
          <a:noFill/>
        </p:spPr>
        <p:txBody>
          <a:bodyPr wrap="square" lIns="0" tIns="0" rIns="0" bIns="0" anchor="t">
            <a:normAutofit/>
          </a:bodyPr>
          <a:lstStyle/>
          <a:p>
            <a:pPr algn="l">
              <a:lnSpc>
                <a:spcPct val="105000"/>
              </a:lnSpc>
              <a:spcBef>
                <a:spcPts val="0"/>
              </a:spcBef>
            </a:pPr>
            <a:r>
              <a:rPr lang="en-GB" sz="1400" b="0">
                <a:solidFill>
                  <a:srgbClr val="5A6472"/>
                </a:solidFill>
                <a:latin typeface="+mn-lt"/>
              </a:rPr>
              <a:t>PDF</a:t>
            </a:r>
          </a:p>
        </p:txBody>
      </p:sp>
      <p:sp>
        <p:nvSpPr>
          <p:cNvPr id="3053" name="Shape 3053"/>
          <p:cNvSpPr/>
          <p:nvPr/>
        </p:nvSpPr>
        <p:spPr>
          <a:xfrm>
            <a:off x="838200" y="5102874"/>
            <a:ext cx="10515600" cy="12700"/>
          </a:xfrm>
          <a:prstGeom prst="rect">
            <a:avLst/>
          </a:prstGeom>
          <a:solidFill>
            <a:srgbClr val="E3E5E9"/>
          </a:solidFill>
          <a:ln>
            <a:noFill/>
          </a:ln>
        </p:spPr>
        <p:txBody>
          <a:bodyPr/>
          <a:lstStyle/>
          <a:p>
            <a:endParaRPr lang="en-GB"/>
          </a:p>
        </p:txBody>
      </p:sp>
      <p:sp>
        <p:nvSpPr>
          <p:cNvPr id="3054" name="a3"/>
          <p:cNvSpPr txBox="1"/>
          <p:nvPr/>
        </p:nvSpPr>
        <p:spPr>
          <a:xfrm>
            <a:off x="838200" y="5182874"/>
            <a:ext cx="2900000" cy="68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191F2B"/>
                </a:solidFill>
                <a:latin typeface="+mn-lt"/>
              </a:rPr>
              <a:t>Applicant declaration</a:t>
            </a:r>
          </a:p>
        </p:txBody>
      </p:sp>
      <p:sp>
        <p:nvSpPr>
          <p:cNvPr id="3055" name="b3"/>
          <p:cNvSpPr txBox="1"/>
          <p:nvPr/>
        </p:nvSpPr>
        <p:spPr>
          <a:xfrm>
            <a:off x="4038200" y="5182874"/>
            <a:ext cx="5000000" cy="680000"/>
          </a:xfrm>
          <a:prstGeom prst="rect">
            <a:avLst/>
          </a:prstGeom>
          <a:noFill/>
        </p:spPr>
        <p:txBody>
          <a:bodyPr wrap="square" lIns="0" tIns="0" rIns="0" bIns="0" anchor="t">
            <a:normAutofit/>
          </a:bodyPr>
          <a:lstStyle/>
          <a:p>
            <a:pPr>
              <a:lnSpc>
                <a:spcPct val="105000"/>
              </a:lnSpc>
            </a:pPr>
            <a:r>
              <a:rPr lang="en-GB" sz="1400" b="0">
                <a:solidFill>
                  <a:schemeClr val="accent4">
                    <a:lumMod val="65000"/>
                    <a:lumOff val="35000"/>
                  </a:schemeClr>
                </a:solidFill>
                <a:latin typeface="+mn-lt"/>
              </a:rPr>
              <a:t>Email verification from a Companies House registered officer and a tick-box declaration in the form, or a signed declaration from an authorised officer.</a:t>
            </a:r>
          </a:p>
        </p:txBody>
      </p:sp>
      <p:sp>
        <p:nvSpPr>
          <p:cNvPr id="3056" name="c3"/>
          <p:cNvSpPr txBox="1"/>
          <p:nvPr/>
        </p:nvSpPr>
        <p:spPr>
          <a:xfrm>
            <a:off x="9238200" y="5182874"/>
            <a:ext cx="2115600" cy="680000"/>
          </a:xfrm>
          <a:prstGeom prst="rect">
            <a:avLst/>
          </a:prstGeom>
          <a:noFill/>
        </p:spPr>
        <p:txBody>
          <a:bodyPr wrap="square" lIns="0" tIns="0" rIns="0" bIns="0" anchor="t">
            <a:normAutofit/>
          </a:bodyPr>
          <a:lstStyle/>
          <a:p>
            <a:pPr algn="l">
              <a:lnSpc>
                <a:spcPct val="105000"/>
              </a:lnSpc>
              <a:spcBef>
                <a:spcPts val="0"/>
              </a:spcBef>
            </a:pPr>
            <a:r>
              <a:rPr lang="en-GB" sz="1400" b="0">
                <a:solidFill>
                  <a:srgbClr val="5A6472"/>
                </a:solidFill>
                <a:latin typeface="+mn-lt"/>
              </a:rPr>
              <a:t>Tick-box, or PDF/Word declaration</a:t>
            </a:r>
          </a:p>
        </p:txBody>
      </p:sp>
      <p:sp>
        <p:nvSpPr>
          <p:cNvPr id="3057" name="Shape 3057"/>
          <p:cNvSpPr/>
          <p:nvPr/>
        </p:nvSpPr>
        <p:spPr>
          <a:xfrm>
            <a:off x="838200" y="5902874"/>
            <a:ext cx="10515600" cy="12700"/>
          </a:xfrm>
          <a:prstGeom prst="rect">
            <a:avLst/>
          </a:prstGeom>
          <a:solidFill>
            <a:srgbClr val="E3E5E9"/>
          </a:solidFill>
          <a:ln>
            <a:noFill/>
          </a:ln>
        </p:spPr>
        <p:txBody>
          <a:bodyPr/>
          <a:lstStyle/>
          <a:p>
            <a:endParaRPr lang="en-GB"/>
          </a:p>
        </p:txBody>
      </p:sp>
      <p:sp>
        <p:nvSpPr>
          <p:cNvPr id="3058" name="Shape 3058"/>
          <p:cNvSpPr/>
          <p:nvPr/>
        </p:nvSpPr>
        <p:spPr>
          <a:xfrm>
            <a:off x="838200" y="6147874"/>
            <a:ext cx="10515600" cy="420000"/>
          </a:xfrm>
          <a:prstGeom prst="rect">
            <a:avLst/>
          </a:prstGeom>
          <a:solidFill>
            <a:srgbClr val="FF4328"/>
          </a:solidFill>
          <a:ln>
            <a:noFill/>
          </a:ln>
        </p:spPr>
        <p:txBody>
          <a:bodyPr/>
          <a:lstStyle/>
          <a:p>
            <a:endParaRPr lang="en-GB"/>
          </a:p>
        </p:txBody>
      </p:sp>
      <p:sp>
        <p:nvSpPr>
          <p:cNvPr id="3059" name="Warn"/>
          <p:cNvSpPr txBox="1"/>
          <p:nvPr/>
        </p:nvSpPr>
        <p:spPr>
          <a:xfrm>
            <a:off x="1138200" y="6147874"/>
            <a:ext cx="9915600" cy="30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FFFFFF"/>
                </a:solidFill>
                <a:latin typeface="+mn-lt"/>
              </a:rPr>
              <a:t>Applications may be rejected where evidence is incomplete, inconsistent, unclear, altered or insufficient</a:t>
            </a:r>
            <a:r>
              <a:rPr lang="en-GB" sz="1400" b="1">
                <a:solidFill>
                  <a:srgbClr val="FFFFFF"/>
                </a:solidFill>
              </a:rPr>
              <a:t>.</a:t>
            </a:r>
            <a:endParaRPr lang="en-GB" sz="1400" b="1">
              <a:solidFill>
                <a:srgbClr val="FFFFFF"/>
              </a:solidFill>
              <a:latin typeface="+mn-lt"/>
            </a:endParaRPr>
          </a:p>
        </p:txBody>
      </p:sp>
      <p:pic>
        <p:nvPicPr>
          <p:cNvPr id="3060" name="BIST Logo"/>
          <p:cNvPicPr>
            <a:picLocks noChangeAspect="1"/>
          </p:cNvPicPr>
          <p:nvPr/>
        </p:nvPicPr>
        <p:blipFill>
          <a:blip r:embed="rId2"/>
          <a:stretch>
            <a:fillRect/>
          </a:stretch>
        </p:blipFill>
        <p:spPr>
          <a:xfrm>
            <a:off x="10187895" y="0"/>
            <a:ext cx="2004105" cy="1293078"/>
          </a:xfrm>
          <a:prstGeom prst="rect">
            <a:avLst/>
          </a:prstGeom>
        </p:spPr>
      </p:pic>
    </p:spTree>
    <p:extLst>
      <p:ext uri="{BB962C8B-B14F-4D97-AF65-F5344CB8AC3E}">
        <p14:creationId xmlns:p14="http://schemas.microsoft.com/office/powerpoint/2010/main" val="10290200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C244D-2A08-39C0-8611-C176D409B5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20F0F6-667F-58E0-046E-079EE4E7CB49}"/>
              </a:ext>
            </a:extLst>
          </p:cNvPr>
          <p:cNvSpPr>
            <a:spLocks noGrp="1"/>
          </p:cNvSpPr>
          <p:nvPr>
            <p:ph type="title"/>
          </p:nvPr>
        </p:nvSpPr>
        <p:spPr/>
        <p:txBody>
          <a:bodyPr/>
          <a:lstStyle/>
          <a:p>
            <a:r>
              <a:rPr lang="en-US"/>
              <a:t>After you apply</a:t>
            </a:r>
          </a:p>
        </p:txBody>
      </p:sp>
      <p:sp>
        <p:nvSpPr>
          <p:cNvPr id="4" name="Text Placeholder 3">
            <a:extLst>
              <a:ext uri="{FF2B5EF4-FFF2-40B4-BE49-F238E27FC236}">
                <a16:creationId xmlns:a16="http://schemas.microsoft.com/office/drawing/2014/main" id="{26684A7F-484D-4930-83E8-513B26309DA0}"/>
              </a:ext>
            </a:extLst>
          </p:cNvPr>
          <p:cNvSpPr>
            <a:spLocks noGrp="1"/>
          </p:cNvSpPr>
          <p:nvPr>
            <p:ph type="body" sz="quarter" idx="10"/>
          </p:nvPr>
        </p:nvSpPr>
        <p:spPr/>
        <p:txBody>
          <a:bodyPr>
            <a:normAutofit lnSpcReduction="10000"/>
          </a:bodyPr>
          <a:lstStyle/>
          <a:p>
            <a:r>
              <a:rPr lang="en-US"/>
              <a:t>05</a:t>
            </a:r>
          </a:p>
        </p:txBody>
      </p:sp>
      <p:pic>
        <p:nvPicPr>
          <p:cNvPr id="5" name="BIST Logo"/>
          <p:cNvPicPr>
            <a:picLocks noChangeAspect="1"/>
          </p:cNvPicPr>
          <p:nvPr/>
        </p:nvPicPr>
        <p:blipFill>
          <a:blip r:embed="rId2"/>
          <a:stretch>
            <a:fillRect/>
          </a:stretch>
        </p:blipFill>
        <p:spPr>
          <a:xfrm>
            <a:off x="10187895" y="0"/>
            <a:ext cx="2004105" cy="1293078"/>
          </a:xfrm>
          <a:prstGeom prst="rect">
            <a:avLst/>
          </a:prstGeom>
        </p:spPr>
      </p:pic>
    </p:spTree>
    <p:extLst>
      <p:ext uri="{BB962C8B-B14F-4D97-AF65-F5344CB8AC3E}">
        <p14:creationId xmlns:p14="http://schemas.microsoft.com/office/powerpoint/2010/main" val="1025636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1F9D7-C6A0-4ED2-B6CD-B02A1F10FFF7}"/>
              </a:ext>
            </a:extLst>
          </p:cNvPr>
          <p:cNvSpPr>
            <a:spLocks noGrp="1"/>
          </p:cNvSpPr>
          <p:nvPr>
            <p:ph type="title"/>
          </p:nvPr>
        </p:nvSpPr>
        <p:spPr>
          <a:xfrm>
            <a:off x="838200" y="365126"/>
            <a:ext cx="10739718" cy="997510"/>
          </a:xfrm>
          <a:prstGeom prst="rect">
            <a:avLst/>
          </a:prstGeom>
        </p:spPr>
        <p:txBody>
          <a:bodyPr/>
          <a:lstStyle/>
          <a:p>
            <a:r>
              <a:rPr lang="en-US"/>
              <a:t>AFTER YOU APPLY: DECISION AND VALIDITY</a:t>
            </a:r>
          </a:p>
        </p:txBody>
      </p:sp>
      <p:sp>
        <p:nvSpPr>
          <p:cNvPr id="501" name="Rect501"/>
          <p:cNvSpPr/>
          <p:nvPr/>
        </p:nvSpPr>
        <p:spPr>
          <a:xfrm>
            <a:off x="838200" y="1240000"/>
            <a:ext cx="914400" cy="45720"/>
          </a:xfrm>
          <a:prstGeom prst="rect">
            <a:avLst/>
          </a:prstGeom>
          <a:solidFill>
            <a:srgbClr val="FF4328"/>
          </a:solidFill>
          <a:ln>
            <a:noFill/>
          </a:ln>
        </p:spPr>
        <p:txBody>
          <a:bodyPr/>
          <a:lstStyle/>
          <a:p>
            <a:endParaRPr/>
          </a:p>
        </p:txBody>
      </p:sp>
      <p:sp>
        <p:nvSpPr>
          <p:cNvPr id="502" name="Standfirst"/>
          <p:cNvSpPr txBox="1"/>
          <p:nvPr/>
        </p:nvSpPr>
        <p:spPr>
          <a:xfrm>
            <a:off x="838200" y="1360693"/>
            <a:ext cx="9590769" cy="529307"/>
          </a:xfrm>
          <a:prstGeom prst="rect">
            <a:avLst/>
          </a:prstGeom>
          <a:noFill/>
        </p:spPr>
        <p:txBody>
          <a:bodyPr wrap="square" lIns="0" tIns="0" rIns="0" bIns="0">
            <a:normAutofit/>
          </a:bodyPr>
          <a:lstStyle/>
          <a:p>
            <a:pPr algn="l">
              <a:lnSpc>
                <a:spcPct val="105000"/>
              </a:lnSpc>
              <a:spcBef>
                <a:spcPts val="0"/>
              </a:spcBef>
            </a:pPr>
            <a:r>
              <a:rPr lang="en-GB" sz="1400" b="0">
                <a:solidFill>
                  <a:srgbClr val="5A6472"/>
                </a:solidFill>
                <a:latin typeface="+mn-lt"/>
              </a:rPr>
              <a:t>If your application succeeds, BIST confirms your exemption level and tells your supplier. Here is what happens, and when.</a:t>
            </a:r>
          </a:p>
        </p:txBody>
      </p:sp>
      <p:sp>
        <p:nvSpPr>
          <p:cNvPr id="503" name="Rect503"/>
          <p:cNvSpPr/>
          <p:nvPr/>
        </p:nvSpPr>
        <p:spPr>
          <a:xfrm>
            <a:off x="838200" y="2050000"/>
            <a:ext cx="3305200" cy="2350000"/>
          </a:xfrm>
          <a:prstGeom prst="rect">
            <a:avLst/>
          </a:prstGeom>
          <a:solidFill>
            <a:srgbClr val="FFF4ED"/>
          </a:solidFill>
          <a:ln>
            <a:noFill/>
          </a:ln>
        </p:spPr>
        <p:txBody>
          <a:bodyPr/>
          <a:lstStyle/>
          <a:p>
            <a:endParaRPr/>
          </a:p>
        </p:txBody>
      </p:sp>
      <p:sp>
        <p:nvSpPr>
          <p:cNvPr id="504" name="Rect504"/>
          <p:cNvSpPr/>
          <p:nvPr/>
        </p:nvSpPr>
        <p:spPr>
          <a:xfrm>
            <a:off x="838200" y="2050000"/>
            <a:ext cx="3305200" cy="45720"/>
          </a:xfrm>
          <a:prstGeom prst="rect">
            <a:avLst/>
          </a:prstGeom>
          <a:solidFill>
            <a:srgbClr val="FF4328"/>
          </a:solidFill>
          <a:ln>
            <a:noFill/>
          </a:ln>
        </p:spPr>
        <p:txBody>
          <a:bodyPr/>
          <a:lstStyle/>
          <a:p>
            <a:endParaRPr/>
          </a:p>
        </p:txBody>
      </p:sp>
      <p:sp>
        <p:nvSpPr>
          <p:cNvPr id="505" name="Num"/>
          <p:cNvSpPr txBox="1"/>
          <p:nvPr/>
        </p:nvSpPr>
        <p:spPr>
          <a:xfrm>
            <a:off x="1038200" y="2250000"/>
            <a:ext cx="2905200" cy="260000"/>
          </a:xfrm>
          <a:prstGeom prst="rect">
            <a:avLst/>
          </a:prstGeom>
          <a:noFill/>
        </p:spPr>
        <p:txBody>
          <a:bodyPr wrap="square" lIns="0" tIns="0" rIns="0" bIns="0">
            <a:normAutofit/>
          </a:bodyPr>
          <a:lstStyle/>
          <a:p>
            <a:pPr algn="l">
              <a:lnSpc>
                <a:spcPct val="105000"/>
              </a:lnSpc>
              <a:spcBef>
                <a:spcPts val="0"/>
              </a:spcBef>
            </a:pPr>
            <a:r>
              <a:rPr lang="en-GB" sz="1400" b="1">
                <a:solidFill>
                  <a:srgbClr val="FF4328"/>
                </a:solidFill>
                <a:latin typeface="+mn-lt"/>
              </a:rPr>
              <a:t>01</a:t>
            </a:r>
          </a:p>
        </p:txBody>
      </p:sp>
      <p:sp>
        <p:nvSpPr>
          <p:cNvPr id="506" name="CT"/>
          <p:cNvSpPr txBox="1"/>
          <p:nvPr/>
        </p:nvSpPr>
        <p:spPr>
          <a:xfrm>
            <a:off x="1038200" y="2580000"/>
            <a:ext cx="2905200" cy="520000"/>
          </a:xfrm>
          <a:prstGeom prst="rect">
            <a:avLst/>
          </a:prstGeom>
          <a:noFill/>
        </p:spPr>
        <p:txBody>
          <a:bodyPr wrap="square" lIns="0" tIns="0" rIns="0" bIns="0">
            <a:normAutofit/>
          </a:bodyPr>
          <a:lstStyle/>
          <a:p>
            <a:pPr algn="l">
              <a:lnSpc>
                <a:spcPct val="105000"/>
              </a:lnSpc>
              <a:spcBef>
                <a:spcPts val="0"/>
              </a:spcBef>
            </a:pPr>
            <a:r>
              <a:rPr lang="en-GB" sz="1400" b="1">
                <a:solidFill>
                  <a:srgbClr val="191F2B"/>
                </a:solidFill>
                <a:latin typeface="+mn-lt"/>
              </a:rPr>
              <a:t>Decision by mid-January</a:t>
            </a:r>
          </a:p>
        </p:txBody>
      </p:sp>
      <p:sp>
        <p:nvSpPr>
          <p:cNvPr id="507" name="CB"/>
          <p:cNvSpPr txBox="1"/>
          <p:nvPr/>
        </p:nvSpPr>
        <p:spPr>
          <a:xfrm>
            <a:off x="1038200" y="3140000"/>
            <a:ext cx="2905200" cy="1200000"/>
          </a:xfrm>
          <a:prstGeom prst="rect">
            <a:avLst/>
          </a:prstGeom>
          <a:noFill/>
        </p:spPr>
        <p:txBody>
          <a:bodyPr wrap="square" lIns="0" tIns="0" rIns="0" bIns="0">
            <a:normAutofit/>
          </a:bodyPr>
          <a:lstStyle/>
          <a:p>
            <a:pPr algn="l">
              <a:lnSpc>
                <a:spcPct val="105000"/>
              </a:lnSpc>
              <a:spcBef>
                <a:spcPts val="0"/>
              </a:spcBef>
            </a:pPr>
            <a:r>
              <a:rPr lang="en-GB" sz="1400" b="0">
                <a:solidFill>
                  <a:srgbClr val="5A6472"/>
                </a:solidFill>
                <a:latin typeface="+mn-lt"/>
              </a:rPr>
              <a:t>Decisions confirmed by the second week of January; complex cases may run to the end of January.</a:t>
            </a:r>
          </a:p>
          <a:p>
            <a:pPr algn="l">
              <a:lnSpc>
                <a:spcPct val="105000"/>
              </a:lnSpc>
              <a:spcBef>
                <a:spcPts val="0"/>
              </a:spcBef>
            </a:pPr>
            <a:r>
              <a:rPr lang="en-GB" sz="1400" b="0">
                <a:solidFill>
                  <a:srgbClr val="5A6472"/>
                </a:solidFill>
                <a:latin typeface="+mn-lt"/>
              </a:rPr>
              <a:t>You are notified by email.</a:t>
            </a:r>
          </a:p>
        </p:txBody>
      </p:sp>
      <p:sp>
        <p:nvSpPr>
          <p:cNvPr id="508" name="Rect508"/>
          <p:cNvSpPr/>
          <p:nvPr/>
        </p:nvSpPr>
        <p:spPr>
          <a:xfrm>
            <a:off x="4443400" y="2050000"/>
            <a:ext cx="3305200" cy="2350000"/>
          </a:xfrm>
          <a:prstGeom prst="rect">
            <a:avLst/>
          </a:prstGeom>
          <a:solidFill>
            <a:srgbClr val="FFF4ED"/>
          </a:solidFill>
          <a:ln>
            <a:noFill/>
          </a:ln>
        </p:spPr>
        <p:txBody>
          <a:bodyPr/>
          <a:lstStyle/>
          <a:p>
            <a:endParaRPr/>
          </a:p>
        </p:txBody>
      </p:sp>
      <p:sp>
        <p:nvSpPr>
          <p:cNvPr id="509" name="Rect509"/>
          <p:cNvSpPr/>
          <p:nvPr/>
        </p:nvSpPr>
        <p:spPr>
          <a:xfrm>
            <a:off x="4443400" y="2050000"/>
            <a:ext cx="3305200" cy="45720"/>
          </a:xfrm>
          <a:prstGeom prst="rect">
            <a:avLst/>
          </a:prstGeom>
          <a:solidFill>
            <a:srgbClr val="FF4328"/>
          </a:solidFill>
          <a:ln>
            <a:noFill/>
          </a:ln>
        </p:spPr>
        <p:txBody>
          <a:bodyPr/>
          <a:lstStyle/>
          <a:p>
            <a:endParaRPr/>
          </a:p>
        </p:txBody>
      </p:sp>
      <p:sp>
        <p:nvSpPr>
          <p:cNvPr id="510" name="Num"/>
          <p:cNvSpPr txBox="1"/>
          <p:nvPr/>
        </p:nvSpPr>
        <p:spPr>
          <a:xfrm>
            <a:off x="4643400" y="2250000"/>
            <a:ext cx="2905200" cy="260000"/>
          </a:xfrm>
          <a:prstGeom prst="rect">
            <a:avLst/>
          </a:prstGeom>
          <a:noFill/>
        </p:spPr>
        <p:txBody>
          <a:bodyPr wrap="square" lIns="0" tIns="0" rIns="0" bIns="0">
            <a:normAutofit/>
          </a:bodyPr>
          <a:lstStyle/>
          <a:p>
            <a:pPr algn="l">
              <a:lnSpc>
                <a:spcPct val="105000"/>
              </a:lnSpc>
              <a:spcBef>
                <a:spcPts val="0"/>
              </a:spcBef>
            </a:pPr>
            <a:r>
              <a:rPr lang="en-GB" sz="1400" b="1">
                <a:solidFill>
                  <a:srgbClr val="FF4328"/>
                </a:solidFill>
                <a:latin typeface="+mn-lt"/>
              </a:rPr>
              <a:t>02</a:t>
            </a:r>
          </a:p>
        </p:txBody>
      </p:sp>
      <p:sp>
        <p:nvSpPr>
          <p:cNvPr id="511" name="CT"/>
          <p:cNvSpPr txBox="1"/>
          <p:nvPr/>
        </p:nvSpPr>
        <p:spPr>
          <a:xfrm>
            <a:off x="4643400" y="2580000"/>
            <a:ext cx="2905200" cy="520000"/>
          </a:xfrm>
          <a:prstGeom prst="rect">
            <a:avLst/>
          </a:prstGeom>
          <a:noFill/>
        </p:spPr>
        <p:txBody>
          <a:bodyPr wrap="square" lIns="0" tIns="0" rIns="0" bIns="0">
            <a:normAutofit/>
          </a:bodyPr>
          <a:lstStyle/>
          <a:p>
            <a:pPr algn="l">
              <a:lnSpc>
                <a:spcPct val="105000"/>
              </a:lnSpc>
              <a:spcBef>
                <a:spcPts val="0"/>
              </a:spcBef>
            </a:pPr>
            <a:r>
              <a:rPr lang="en-GB" sz="1400" b="1">
                <a:solidFill>
                  <a:srgbClr val="191F2B"/>
                </a:solidFill>
                <a:latin typeface="+mn-lt"/>
              </a:rPr>
              <a:t>A five-year exemption</a:t>
            </a:r>
          </a:p>
        </p:txBody>
      </p:sp>
      <p:sp>
        <p:nvSpPr>
          <p:cNvPr id="512" name="CB"/>
          <p:cNvSpPr txBox="1"/>
          <p:nvPr/>
        </p:nvSpPr>
        <p:spPr>
          <a:xfrm>
            <a:off x="4643400" y="3140000"/>
            <a:ext cx="2905200" cy="1200000"/>
          </a:xfrm>
          <a:prstGeom prst="rect">
            <a:avLst/>
          </a:prstGeom>
          <a:noFill/>
        </p:spPr>
        <p:txBody>
          <a:bodyPr wrap="square" lIns="0" tIns="0" rIns="0" bIns="0">
            <a:normAutofit/>
          </a:bodyPr>
          <a:lstStyle/>
          <a:p>
            <a:pPr algn="l">
              <a:lnSpc>
                <a:spcPct val="105000"/>
              </a:lnSpc>
              <a:spcBef>
                <a:spcPts val="0"/>
              </a:spcBef>
            </a:pPr>
            <a:r>
              <a:rPr lang="en-GB" sz="1400" b="0">
                <a:solidFill>
                  <a:srgbClr val="5A6472"/>
                </a:solidFill>
                <a:latin typeface="+mn-lt"/>
              </a:rPr>
              <a:t>You are told the exemption level for each site.</a:t>
            </a:r>
          </a:p>
          <a:p>
            <a:pPr algn="l">
              <a:lnSpc>
                <a:spcPct val="105000"/>
              </a:lnSpc>
              <a:spcBef>
                <a:spcPts val="0"/>
              </a:spcBef>
            </a:pPr>
            <a:r>
              <a:rPr lang="en-GB" sz="1400" b="0">
                <a:solidFill>
                  <a:srgbClr val="5A6472"/>
                </a:solidFill>
                <a:latin typeface="+mn-lt"/>
              </a:rPr>
              <a:t>It lasts five years, subject to an annual declaration and a year two review.</a:t>
            </a:r>
          </a:p>
        </p:txBody>
      </p:sp>
      <p:sp>
        <p:nvSpPr>
          <p:cNvPr id="513" name="Rect513"/>
          <p:cNvSpPr/>
          <p:nvPr/>
        </p:nvSpPr>
        <p:spPr>
          <a:xfrm>
            <a:off x="8048600" y="2050000"/>
            <a:ext cx="3305200" cy="2350000"/>
          </a:xfrm>
          <a:prstGeom prst="rect">
            <a:avLst/>
          </a:prstGeom>
          <a:solidFill>
            <a:srgbClr val="FFF4ED"/>
          </a:solidFill>
          <a:ln>
            <a:noFill/>
          </a:ln>
        </p:spPr>
        <p:txBody>
          <a:bodyPr/>
          <a:lstStyle/>
          <a:p>
            <a:endParaRPr/>
          </a:p>
        </p:txBody>
      </p:sp>
      <p:sp>
        <p:nvSpPr>
          <p:cNvPr id="514" name="Rect514"/>
          <p:cNvSpPr/>
          <p:nvPr/>
        </p:nvSpPr>
        <p:spPr>
          <a:xfrm>
            <a:off x="8048600" y="2050000"/>
            <a:ext cx="3305200" cy="45720"/>
          </a:xfrm>
          <a:prstGeom prst="rect">
            <a:avLst/>
          </a:prstGeom>
          <a:solidFill>
            <a:srgbClr val="FF4328"/>
          </a:solidFill>
          <a:ln>
            <a:noFill/>
          </a:ln>
        </p:spPr>
        <p:txBody>
          <a:bodyPr/>
          <a:lstStyle/>
          <a:p>
            <a:endParaRPr/>
          </a:p>
        </p:txBody>
      </p:sp>
      <p:sp>
        <p:nvSpPr>
          <p:cNvPr id="515" name="Num"/>
          <p:cNvSpPr txBox="1"/>
          <p:nvPr/>
        </p:nvSpPr>
        <p:spPr>
          <a:xfrm>
            <a:off x="8248600" y="2250000"/>
            <a:ext cx="2905200" cy="260000"/>
          </a:xfrm>
          <a:prstGeom prst="rect">
            <a:avLst/>
          </a:prstGeom>
          <a:noFill/>
        </p:spPr>
        <p:txBody>
          <a:bodyPr wrap="square" lIns="0" tIns="0" rIns="0" bIns="0">
            <a:normAutofit/>
          </a:bodyPr>
          <a:lstStyle/>
          <a:p>
            <a:pPr algn="l">
              <a:lnSpc>
                <a:spcPct val="105000"/>
              </a:lnSpc>
              <a:spcBef>
                <a:spcPts val="0"/>
              </a:spcBef>
            </a:pPr>
            <a:r>
              <a:rPr lang="en-GB" sz="1400" b="1">
                <a:solidFill>
                  <a:srgbClr val="FF4328"/>
                </a:solidFill>
                <a:latin typeface="+mn-lt"/>
              </a:rPr>
              <a:t>03</a:t>
            </a:r>
          </a:p>
        </p:txBody>
      </p:sp>
      <p:sp>
        <p:nvSpPr>
          <p:cNvPr id="516" name="CT"/>
          <p:cNvSpPr txBox="1"/>
          <p:nvPr/>
        </p:nvSpPr>
        <p:spPr>
          <a:xfrm>
            <a:off x="8248600" y="2580000"/>
            <a:ext cx="2905200" cy="520000"/>
          </a:xfrm>
          <a:prstGeom prst="rect">
            <a:avLst/>
          </a:prstGeom>
          <a:noFill/>
        </p:spPr>
        <p:txBody>
          <a:bodyPr wrap="square" lIns="0" tIns="0" rIns="0" bIns="0">
            <a:normAutofit/>
          </a:bodyPr>
          <a:lstStyle/>
          <a:p>
            <a:pPr algn="l">
              <a:lnSpc>
                <a:spcPct val="105000"/>
              </a:lnSpc>
              <a:spcBef>
                <a:spcPts val="0"/>
              </a:spcBef>
            </a:pPr>
            <a:r>
              <a:rPr lang="en-GB" sz="1400" b="1">
                <a:solidFill>
                  <a:srgbClr val="191F2B"/>
                </a:solidFill>
                <a:latin typeface="+mn-lt"/>
              </a:rPr>
              <a:t>Passed to your supplier</a:t>
            </a:r>
          </a:p>
        </p:txBody>
      </p:sp>
      <p:sp>
        <p:nvSpPr>
          <p:cNvPr id="517" name="CB"/>
          <p:cNvSpPr txBox="1"/>
          <p:nvPr/>
        </p:nvSpPr>
        <p:spPr>
          <a:xfrm>
            <a:off x="8248600" y="3140000"/>
            <a:ext cx="2905200" cy="1200000"/>
          </a:xfrm>
          <a:prstGeom prst="rect">
            <a:avLst/>
          </a:prstGeom>
          <a:noFill/>
        </p:spPr>
        <p:txBody>
          <a:bodyPr wrap="square" lIns="0" tIns="0" rIns="0" bIns="0" anchor="t">
            <a:normAutofit/>
          </a:bodyPr>
          <a:lstStyle/>
          <a:p>
            <a:pPr algn="l">
              <a:lnSpc>
                <a:spcPct val="105000"/>
              </a:lnSpc>
              <a:spcBef>
                <a:spcPts val="0"/>
              </a:spcBef>
            </a:pPr>
            <a:r>
              <a:rPr lang="en-GB" sz="1400" b="0">
                <a:solidFill>
                  <a:srgbClr val="5A6472"/>
                </a:solidFill>
                <a:latin typeface="+mn-lt"/>
              </a:rPr>
              <a:t>BIST shares your details with your electricity supplier.</a:t>
            </a:r>
          </a:p>
          <a:p>
            <a:pPr algn="l">
              <a:lnSpc>
                <a:spcPct val="105000"/>
              </a:lnSpc>
              <a:spcBef>
                <a:spcPts val="0"/>
              </a:spcBef>
            </a:pPr>
            <a:r>
              <a:rPr lang="en-GB" sz="1400" b="0">
                <a:solidFill>
                  <a:srgbClr val="5A6472"/>
                </a:solidFill>
                <a:latin typeface="+mn-lt"/>
              </a:rPr>
              <a:t>Exemptions expected on bills from April 2027 (RO and </a:t>
            </a:r>
            <a:r>
              <a:rPr lang="en-GB" sz="1400" err="1">
                <a:solidFill>
                  <a:srgbClr val="5A6472"/>
                </a:solidFill>
              </a:rPr>
              <a:t>FiT</a:t>
            </a:r>
            <a:r>
              <a:rPr lang="en-GB" sz="1400" b="0">
                <a:solidFill>
                  <a:srgbClr val="5A6472"/>
                </a:solidFill>
                <a:latin typeface="+mn-lt"/>
              </a:rPr>
              <a:t>) and October 2027 (CM).</a:t>
            </a:r>
            <a:endParaRPr lang="en-GB" sz="1400" b="0">
              <a:solidFill>
                <a:srgbClr val="5A6472"/>
              </a:solidFill>
              <a:latin typeface="+mn-lt"/>
              <a:cs typeface="Arial"/>
            </a:endParaRPr>
          </a:p>
        </p:txBody>
      </p:sp>
      <p:sp>
        <p:nvSpPr>
          <p:cNvPr id="518" name="Rect518"/>
          <p:cNvSpPr/>
          <p:nvPr/>
        </p:nvSpPr>
        <p:spPr>
          <a:xfrm>
            <a:off x="838200" y="4700000"/>
            <a:ext cx="10515600" cy="1254280"/>
          </a:xfrm>
          <a:prstGeom prst="rect">
            <a:avLst/>
          </a:prstGeom>
          <a:solidFill>
            <a:srgbClr val="FF4328"/>
          </a:solidFill>
          <a:ln>
            <a:noFill/>
          </a:ln>
        </p:spPr>
        <p:txBody>
          <a:bodyPr/>
          <a:lstStyle/>
          <a:p>
            <a:endParaRPr/>
          </a:p>
        </p:txBody>
      </p:sp>
      <p:sp>
        <p:nvSpPr>
          <p:cNvPr id="519" name="BandT"/>
          <p:cNvSpPr txBox="1"/>
          <p:nvPr/>
        </p:nvSpPr>
        <p:spPr>
          <a:xfrm>
            <a:off x="1078200" y="4830000"/>
            <a:ext cx="10035600" cy="300000"/>
          </a:xfrm>
          <a:prstGeom prst="rect">
            <a:avLst/>
          </a:prstGeom>
          <a:noFill/>
        </p:spPr>
        <p:txBody>
          <a:bodyPr wrap="square" lIns="0" tIns="0" rIns="0" bIns="0">
            <a:normAutofit/>
          </a:bodyPr>
          <a:lstStyle/>
          <a:p>
            <a:pPr algn="l">
              <a:lnSpc>
                <a:spcPct val="105000"/>
              </a:lnSpc>
              <a:spcBef>
                <a:spcPts val="0"/>
              </a:spcBef>
            </a:pPr>
            <a:r>
              <a:rPr lang="en-GB" sz="1400" b="1">
                <a:solidFill>
                  <a:srgbClr val="FFFFFF"/>
                </a:solidFill>
                <a:latin typeface="+mn-lt"/>
              </a:rPr>
              <a:t>Decisions are final where scheme requirements or mandatory evidence checks are not met</a:t>
            </a:r>
          </a:p>
        </p:txBody>
      </p:sp>
      <p:sp>
        <p:nvSpPr>
          <p:cNvPr id="520" name="BandB"/>
          <p:cNvSpPr txBox="1"/>
          <p:nvPr/>
        </p:nvSpPr>
        <p:spPr>
          <a:xfrm>
            <a:off x="1078200" y="5130000"/>
            <a:ext cx="10035600" cy="870000"/>
          </a:xfrm>
          <a:prstGeom prst="rect">
            <a:avLst/>
          </a:prstGeom>
          <a:noFill/>
        </p:spPr>
        <p:txBody>
          <a:bodyPr wrap="square" lIns="0" tIns="0" rIns="0" bIns="0">
            <a:normAutofit/>
          </a:bodyPr>
          <a:lstStyle/>
          <a:p>
            <a:pPr algn="l">
              <a:lnSpc>
                <a:spcPct val="105000"/>
              </a:lnSpc>
              <a:spcBef>
                <a:spcPts val="0"/>
              </a:spcBef>
            </a:pPr>
            <a:r>
              <a:rPr lang="en-GB" sz="1400" b="0">
                <a:solidFill>
                  <a:srgbClr val="FFFFFF"/>
                </a:solidFill>
                <a:latin typeface="+mn-lt"/>
              </a:rPr>
              <a:t>There is no right of appeal where, for example, you do not manufacture an eligible product in Great Britain, MPANs do not match the site, or six months of consumption evidence is missing. You may appeal only where evidence was assessed in error, the calculated eligible proportion is wrong, or the decision does not reflect the facts.</a:t>
            </a:r>
          </a:p>
          <a:p>
            <a:pPr algn="l">
              <a:lnSpc>
                <a:spcPct val="105000"/>
              </a:lnSpc>
              <a:spcBef>
                <a:spcPts val="0"/>
              </a:spcBef>
            </a:pPr>
            <a:endParaRPr lang="en-GB" sz="1400" b="0">
              <a:solidFill>
                <a:srgbClr val="FFFFFF"/>
              </a:solidFill>
              <a:latin typeface="+mn-lt"/>
            </a:endParaRPr>
          </a:p>
        </p:txBody>
      </p:sp>
      <p:pic>
        <p:nvPicPr>
          <p:cNvPr id="522" name="BIST Logo"/>
          <p:cNvPicPr>
            <a:picLocks noChangeAspect="1"/>
          </p:cNvPicPr>
          <p:nvPr/>
        </p:nvPicPr>
        <p:blipFill>
          <a:blip r:embed="rId2"/>
          <a:stretch>
            <a:fillRect/>
          </a:stretch>
        </p:blipFill>
        <p:spPr>
          <a:xfrm>
            <a:off x="10187895" y="0"/>
            <a:ext cx="2004105" cy="1293078"/>
          </a:xfrm>
          <a:prstGeom prst="rect">
            <a:avLst/>
          </a:prstGeom>
        </p:spPr>
      </p:pic>
    </p:spTree>
    <p:extLst>
      <p:ext uri="{BB962C8B-B14F-4D97-AF65-F5344CB8AC3E}">
        <p14:creationId xmlns:p14="http://schemas.microsoft.com/office/powerpoint/2010/main" val="24449765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D1500-6A7D-8642-F8F0-4387497627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251036-D892-858D-8DA8-53571FBDFD66}"/>
              </a:ext>
            </a:extLst>
          </p:cNvPr>
          <p:cNvSpPr>
            <a:spLocks noGrp="1"/>
          </p:cNvSpPr>
          <p:nvPr>
            <p:ph type="title"/>
          </p:nvPr>
        </p:nvSpPr>
        <p:spPr/>
        <p:txBody>
          <a:bodyPr/>
          <a:lstStyle/>
          <a:p>
            <a:r>
              <a:rPr lang="en-US"/>
              <a:t>Ongoing responsibilities</a:t>
            </a:r>
          </a:p>
        </p:txBody>
      </p:sp>
      <p:sp>
        <p:nvSpPr>
          <p:cNvPr id="4" name="Text Placeholder 3">
            <a:extLst>
              <a:ext uri="{FF2B5EF4-FFF2-40B4-BE49-F238E27FC236}">
                <a16:creationId xmlns:a16="http://schemas.microsoft.com/office/drawing/2014/main" id="{C4EC5068-26EC-0275-194D-934394D14CC5}"/>
              </a:ext>
            </a:extLst>
          </p:cNvPr>
          <p:cNvSpPr>
            <a:spLocks noGrp="1"/>
          </p:cNvSpPr>
          <p:nvPr>
            <p:ph type="body" sz="quarter" idx="10"/>
          </p:nvPr>
        </p:nvSpPr>
        <p:spPr/>
        <p:txBody>
          <a:bodyPr>
            <a:normAutofit lnSpcReduction="10000"/>
          </a:bodyPr>
          <a:lstStyle/>
          <a:p>
            <a:r>
              <a:rPr lang="en-US"/>
              <a:t>06</a:t>
            </a:r>
          </a:p>
        </p:txBody>
      </p:sp>
      <p:pic>
        <p:nvPicPr>
          <p:cNvPr id="5" name="BIST Logo"/>
          <p:cNvPicPr>
            <a:picLocks noChangeAspect="1"/>
          </p:cNvPicPr>
          <p:nvPr/>
        </p:nvPicPr>
        <p:blipFill>
          <a:blip r:embed="rId2"/>
          <a:stretch>
            <a:fillRect/>
          </a:stretch>
        </p:blipFill>
        <p:spPr>
          <a:xfrm>
            <a:off x="10187895" y="0"/>
            <a:ext cx="2004105" cy="1293078"/>
          </a:xfrm>
          <a:prstGeom prst="rect">
            <a:avLst/>
          </a:prstGeom>
        </p:spPr>
      </p:pic>
    </p:spTree>
    <p:extLst>
      <p:ext uri="{BB962C8B-B14F-4D97-AF65-F5344CB8AC3E}">
        <p14:creationId xmlns:p14="http://schemas.microsoft.com/office/powerpoint/2010/main" val="41023402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7CB9D-11E2-456D-94BB-CDCF53BF7EF1}"/>
              </a:ext>
            </a:extLst>
          </p:cNvPr>
          <p:cNvSpPr>
            <a:spLocks noGrp="1"/>
          </p:cNvSpPr>
          <p:nvPr>
            <p:ph type="title"/>
          </p:nvPr>
        </p:nvSpPr>
        <p:spPr>
          <a:xfrm>
            <a:off x="838200" y="365126"/>
            <a:ext cx="10739718" cy="997510"/>
          </a:xfrm>
          <a:prstGeom prst="rect">
            <a:avLst/>
          </a:prstGeom>
        </p:spPr>
        <p:txBody>
          <a:bodyPr/>
          <a:lstStyle/>
          <a:p>
            <a:r>
              <a:rPr lang="en-US"/>
              <a:t>YOUR ONGOING RESPONSIBILITIES</a:t>
            </a:r>
          </a:p>
        </p:txBody>
      </p:sp>
      <p:sp>
        <p:nvSpPr>
          <p:cNvPr id="549" name="Rect549"/>
          <p:cNvSpPr/>
          <p:nvPr/>
        </p:nvSpPr>
        <p:spPr>
          <a:xfrm>
            <a:off x="838200" y="1240000"/>
            <a:ext cx="914400" cy="45720"/>
          </a:xfrm>
          <a:prstGeom prst="rect">
            <a:avLst/>
          </a:prstGeom>
          <a:solidFill>
            <a:srgbClr val="FF4328"/>
          </a:solidFill>
          <a:ln>
            <a:noFill/>
          </a:ln>
        </p:spPr>
        <p:txBody>
          <a:bodyPr/>
          <a:lstStyle/>
          <a:p>
            <a:endParaRPr/>
          </a:p>
        </p:txBody>
      </p:sp>
      <p:sp>
        <p:nvSpPr>
          <p:cNvPr id="550" name="Standfirst"/>
          <p:cNvSpPr txBox="1"/>
          <p:nvPr/>
        </p:nvSpPr>
        <p:spPr>
          <a:xfrm>
            <a:off x="838200" y="1390000"/>
            <a:ext cx="9200000" cy="500000"/>
          </a:xfrm>
          <a:prstGeom prst="rect">
            <a:avLst/>
          </a:prstGeom>
          <a:noFill/>
        </p:spPr>
        <p:txBody>
          <a:bodyPr wrap="square" lIns="0" tIns="0" rIns="0" bIns="0">
            <a:normAutofit/>
          </a:bodyPr>
          <a:lstStyle/>
          <a:p>
            <a:pPr algn="l">
              <a:lnSpc>
                <a:spcPct val="105000"/>
              </a:lnSpc>
              <a:spcBef>
                <a:spcPts val="0"/>
              </a:spcBef>
            </a:pPr>
            <a:r>
              <a:rPr lang="en-GB" sz="1400" b="0">
                <a:solidFill>
                  <a:srgbClr val="5A6472"/>
                </a:solidFill>
                <a:latin typeface="+mn-lt"/>
              </a:rPr>
              <a:t>Relief lasts five years only if you keep your information current. Four obligations run for the life of the exemption.</a:t>
            </a:r>
          </a:p>
        </p:txBody>
      </p:sp>
      <p:sp>
        <p:nvSpPr>
          <p:cNvPr id="551" name="Rect551"/>
          <p:cNvSpPr/>
          <p:nvPr/>
        </p:nvSpPr>
        <p:spPr>
          <a:xfrm>
            <a:off x="838200" y="2050000"/>
            <a:ext cx="2433900" cy="2750000"/>
          </a:xfrm>
          <a:prstGeom prst="rect">
            <a:avLst/>
          </a:prstGeom>
          <a:solidFill>
            <a:srgbClr val="FFF4ED"/>
          </a:solidFill>
          <a:ln>
            <a:noFill/>
          </a:ln>
        </p:spPr>
        <p:txBody>
          <a:bodyPr/>
          <a:lstStyle/>
          <a:p>
            <a:endParaRPr/>
          </a:p>
        </p:txBody>
      </p:sp>
      <p:sp>
        <p:nvSpPr>
          <p:cNvPr id="552" name="Rect552"/>
          <p:cNvSpPr/>
          <p:nvPr/>
        </p:nvSpPr>
        <p:spPr>
          <a:xfrm>
            <a:off x="838200" y="2050000"/>
            <a:ext cx="2433900" cy="45720"/>
          </a:xfrm>
          <a:prstGeom prst="rect">
            <a:avLst/>
          </a:prstGeom>
          <a:solidFill>
            <a:srgbClr val="FF4328"/>
          </a:solidFill>
          <a:ln>
            <a:noFill/>
          </a:ln>
        </p:spPr>
        <p:txBody>
          <a:bodyPr/>
          <a:lstStyle/>
          <a:p>
            <a:endParaRPr/>
          </a:p>
        </p:txBody>
      </p:sp>
      <p:sp>
        <p:nvSpPr>
          <p:cNvPr id="553" name="Num"/>
          <p:cNvSpPr txBox="1"/>
          <p:nvPr/>
        </p:nvSpPr>
        <p:spPr>
          <a:xfrm>
            <a:off x="1038200" y="2250000"/>
            <a:ext cx="2033900" cy="260000"/>
          </a:xfrm>
          <a:prstGeom prst="rect">
            <a:avLst/>
          </a:prstGeom>
          <a:noFill/>
        </p:spPr>
        <p:txBody>
          <a:bodyPr wrap="square" lIns="0" tIns="0" rIns="0" bIns="0">
            <a:normAutofit/>
          </a:bodyPr>
          <a:lstStyle/>
          <a:p>
            <a:pPr algn="l">
              <a:lnSpc>
                <a:spcPct val="105000"/>
              </a:lnSpc>
              <a:spcBef>
                <a:spcPts val="0"/>
              </a:spcBef>
            </a:pPr>
            <a:r>
              <a:rPr lang="en-GB" sz="1400" b="1">
                <a:solidFill>
                  <a:srgbClr val="FF4328"/>
                </a:solidFill>
                <a:latin typeface="+mn-lt"/>
              </a:rPr>
              <a:t>01</a:t>
            </a:r>
          </a:p>
        </p:txBody>
      </p:sp>
      <p:sp>
        <p:nvSpPr>
          <p:cNvPr id="554" name="CT"/>
          <p:cNvSpPr txBox="1"/>
          <p:nvPr/>
        </p:nvSpPr>
        <p:spPr>
          <a:xfrm>
            <a:off x="1038200" y="2580000"/>
            <a:ext cx="2033900" cy="520000"/>
          </a:xfrm>
          <a:prstGeom prst="rect">
            <a:avLst/>
          </a:prstGeom>
          <a:noFill/>
        </p:spPr>
        <p:txBody>
          <a:bodyPr wrap="square" lIns="0" tIns="0" rIns="0" bIns="0">
            <a:normAutofit/>
          </a:bodyPr>
          <a:lstStyle/>
          <a:p>
            <a:pPr algn="l">
              <a:lnSpc>
                <a:spcPct val="105000"/>
              </a:lnSpc>
              <a:spcBef>
                <a:spcPts val="0"/>
              </a:spcBef>
            </a:pPr>
            <a:r>
              <a:rPr lang="en-GB" sz="1400" b="1">
                <a:solidFill>
                  <a:srgbClr val="191F2B"/>
                </a:solidFill>
                <a:latin typeface="+mn-lt"/>
              </a:rPr>
              <a:t>Annual declaration</a:t>
            </a:r>
          </a:p>
        </p:txBody>
      </p:sp>
      <p:sp>
        <p:nvSpPr>
          <p:cNvPr id="555" name="CB"/>
          <p:cNvSpPr txBox="1"/>
          <p:nvPr/>
        </p:nvSpPr>
        <p:spPr>
          <a:xfrm>
            <a:off x="1038200" y="3140000"/>
            <a:ext cx="2033900" cy="1600000"/>
          </a:xfrm>
          <a:prstGeom prst="rect">
            <a:avLst/>
          </a:prstGeom>
          <a:noFill/>
        </p:spPr>
        <p:txBody>
          <a:bodyPr wrap="square" lIns="0" tIns="0" rIns="0" bIns="0">
            <a:normAutofit/>
          </a:bodyPr>
          <a:lstStyle/>
          <a:p>
            <a:pPr algn="l">
              <a:lnSpc>
                <a:spcPct val="105000"/>
              </a:lnSpc>
              <a:spcBef>
                <a:spcPts val="0"/>
              </a:spcBef>
            </a:pPr>
            <a:r>
              <a:rPr lang="en-GB" sz="1400" b="0">
                <a:solidFill>
                  <a:srgbClr val="5A6472"/>
                </a:solidFill>
                <a:latin typeface="+mn-lt"/>
              </a:rPr>
              <a:t>Submit online between December and the end of January in years one, three and four, signed by an authorised officer.</a:t>
            </a:r>
          </a:p>
        </p:txBody>
      </p:sp>
      <p:sp>
        <p:nvSpPr>
          <p:cNvPr id="556" name="Rect556"/>
          <p:cNvSpPr/>
          <p:nvPr/>
        </p:nvSpPr>
        <p:spPr>
          <a:xfrm>
            <a:off x="3532100" y="2050000"/>
            <a:ext cx="2433900" cy="2750000"/>
          </a:xfrm>
          <a:prstGeom prst="rect">
            <a:avLst/>
          </a:prstGeom>
          <a:solidFill>
            <a:srgbClr val="F7F7F8"/>
          </a:solidFill>
          <a:ln>
            <a:noFill/>
          </a:ln>
        </p:spPr>
        <p:txBody>
          <a:bodyPr/>
          <a:lstStyle/>
          <a:p>
            <a:endParaRPr/>
          </a:p>
        </p:txBody>
      </p:sp>
      <p:sp>
        <p:nvSpPr>
          <p:cNvPr id="557" name="Rect557"/>
          <p:cNvSpPr/>
          <p:nvPr/>
        </p:nvSpPr>
        <p:spPr>
          <a:xfrm>
            <a:off x="3532100" y="2050000"/>
            <a:ext cx="2433900" cy="45720"/>
          </a:xfrm>
          <a:prstGeom prst="rect">
            <a:avLst/>
          </a:prstGeom>
          <a:solidFill>
            <a:srgbClr val="FF4328"/>
          </a:solidFill>
          <a:ln>
            <a:noFill/>
          </a:ln>
        </p:spPr>
        <p:txBody>
          <a:bodyPr/>
          <a:lstStyle/>
          <a:p>
            <a:endParaRPr/>
          </a:p>
        </p:txBody>
      </p:sp>
      <p:sp>
        <p:nvSpPr>
          <p:cNvPr id="558" name="Num"/>
          <p:cNvSpPr txBox="1"/>
          <p:nvPr/>
        </p:nvSpPr>
        <p:spPr>
          <a:xfrm>
            <a:off x="3732100" y="2250000"/>
            <a:ext cx="2033900" cy="260000"/>
          </a:xfrm>
          <a:prstGeom prst="rect">
            <a:avLst/>
          </a:prstGeom>
          <a:noFill/>
        </p:spPr>
        <p:txBody>
          <a:bodyPr wrap="square" lIns="0" tIns="0" rIns="0" bIns="0">
            <a:normAutofit/>
          </a:bodyPr>
          <a:lstStyle/>
          <a:p>
            <a:pPr algn="l">
              <a:lnSpc>
                <a:spcPct val="105000"/>
              </a:lnSpc>
              <a:spcBef>
                <a:spcPts val="0"/>
              </a:spcBef>
            </a:pPr>
            <a:r>
              <a:rPr lang="en-GB" sz="1400" b="1">
                <a:solidFill>
                  <a:srgbClr val="FF4328"/>
                </a:solidFill>
                <a:latin typeface="+mn-lt"/>
              </a:rPr>
              <a:t>02</a:t>
            </a:r>
          </a:p>
        </p:txBody>
      </p:sp>
      <p:sp>
        <p:nvSpPr>
          <p:cNvPr id="559" name="CT"/>
          <p:cNvSpPr txBox="1"/>
          <p:nvPr/>
        </p:nvSpPr>
        <p:spPr>
          <a:xfrm>
            <a:off x="3732100" y="2580000"/>
            <a:ext cx="2033900" cy="520000"/>
          </a:xfrm>
          <a:prstGeom prst="rect">
            <a:avLst/>
          </a:prstGeom>
          <a:noFill/>
        </p:spPr>
        <p:txBody>
          <a:bodyPr wrap="square" lIns="0" tIns="0" rIns="0" bIns="0">
            <a:normAutofit/>
          </a:bodyPr>
          <a:lstStyle/>
          <a:p>
            <a:pPr algn="l">
              <a:lnSpc>
                <a:spcPct val="105000"/>
              </a:lnSpc>
              <a:spcBef>
                <a:spcPts val="0"/>
              </a:spcBef>
            </a:pPr>
            <a:r>
              <a:rPr lang="en-GB" sz="1400" b="1">
                <a:solidFill>
                  <a:srgbClr val="191F2B"/>
                </a:solidFill>
                <a:latin typeface="+mn-lt"/>
              </a:rPr>
              <a:t>Year two review</a:t>
            </a:r>
          </a:p>
        </p:txBody>
      </p:sp>
      <p:sp>
        <p:nvSpPr>
          <p:cNvPr id="560" name="CB"/>
          <p:cNvSpPr txBox="1"/>
          <p:nvPr/>
        </p:nvSpPr>
        <p:spPr>
          <a:xfrm>
            <a:off x="3732100" y="3140000"/>
            <a:ext cx="2033900" cy="1600000"/>
          </a:xfrm>
          <a:prstGeom prst="rect">
            <a:avLst/>
          </a:prstGeom>
          <a:noFill/>
        </p:spPr>
        <p:txBody>
          <a:bodyPr wrap="square" lIns="0" tIns="0" rIns="0" bIns="0">
            <a:normAutofit/>
          </a:bodyPr>
          <a:lstStyle/>
          <a:p>
            <a:pPr algn="l">
              <a:lnSpc>
                <a:spcPct val="105000"/>
              </a:lnSpc>
              <a:spcBef>
                <a:spcPts val="0"/>
              </a:spcBef>
            </a:pPr>
            <a:r>
              <a:rPr lang="en-GB" sz="1400" b="0">
                <a:solidFill>
                  <a:srgbClr val="5A6472"/>
                </a:solidFill>
                <a:latin typeface="+mn-lt"/>
              </a:rPr>
              <a:t>A full eligibility reassessment between April and 30 November of year two, mirroring the application evidence.</a:t>
            </a:r>
          </a:p>
        </p:txBody>
      </p:sp>
      <p:sp>
        <p:nvSpPr>
          <p:cNvPr id="561" name="Rect561"/>
          <p:cNvSpPr/>
          <p:nvPr/>
        </p:nvSpPr>
        <p:spPr>
          <a:xfrm>
            <a:off x="6226000" y="2050000"/>
            <a:ext cx="2433900" cy="2750000"/>
          </a:xfrm>
          <a:prstGeom prst="rect">
            <a:avLst/>
          </a:prstGeom>
          <a:solidFill>
            <a:srgbClr val="FFF4ED"/>
          </a:solidFill>
          <a:ln>
            <a:noFill/>
          </a:ln>
        </p:spPr>
        <p:txBody>
          <a:bodyPr/>
          <a:lstStyle/>
          <a:p>
            <a:endParaRPr/>
          </a:p>
        </p:txBody>
      </p:sp>
      <p:sp>
        <p:nvSpPr>
          <p:cNvPr id="562" name="Rect562"/>
          <p:cNvSpPr/>
          <p:nvPr/>
        </p:nvSpPr>
        <p:spPr>
          <a:xfrm>
            <a:off x="6226000" y="2050000"/>
            <a:ext cx="2433900" cy="45720"/>
          </a:xfrm>
          <a:prstGeom prst="rect">
            <a:avLst/>
          </a:prstGeom>
          <a:solidFill>
            <a:srgbClr val="FF4328"/>
          </a:solidFill>
          <a:ln>
            <a:noFill/>
          </a:ln>
        </p:spPr>
        <p:txBody>
          <a:bodyPr/>
          <a:lstStyle/>
          <a:p>
            <a:endParaRPr/>
          </a:p>
        </p:txBody>
      </p:sp>
      <p:sp>
        <p:nvSpPr>
          <p:cNvPr id="563" name="Num"/>
          <p:cNvSpPr txBox="1"/>
          <p:nvPr/>
        </p:nvSpPr>
        <p:spPr>
          <a:xfrm>
            <a:off x="6426000" y="2250000"/>
            <a:ext cx="2033900" cy="260000"/>
          </a:xfrm>
          <a:prstGeom prst="rect">
            <a:avLst/>
          </a:prstGeom>
          <a:noFill/>
        </p:spPr>
        <p:txBody>
          <a:bodyPr wrap="square" lIns="0" tIns="0" rIns="0" bIns="0">
            <a:normAutofit/>
          </a:bodyPr>
          <a:lstStyle/>
          <a:p>
            <a:pPr algn="l">
              <a:lnSpc>
                <a:spcPct val="105000"/>
              </a:lnSpc>
              <a:spcBef>
                <a:spcPts val="0"/>
              </a:spcBef>
            </a:pPr>
            <a:r>
              <a:rPr lang="en-GB" sz="1400" b="1">
                <a:solidFill>
                  <a:srgbClr val="FF4328"/>
                </a:solidFill>
                <a:latin typeface="+mn-lt"/>
              </a:rPr>
              <a:t>03</a:t>
            </a:r>
          </a:p>
        </p:txBody>
      </p:sp>
      <p:sp>
        <p:nvSpPr>
          <p:cNvPr id="564" name="CT"/>
          <p:cNvSpPr txBox="1"/>
          <p:nvPr/>
        </p:nvSpPr>
        <p:spPr>
          <a:xfrm>
            <a:off x="6426000" y="2580000"/>
            <a:ext cx="2033900" cy="520000"/>
          </a:xfrm>
          <a:prstGeom prst="rect">
            <a:avLst/>
          </a:prstGeom>
          <a:noFill/>
        </p:spPr>
        <p:txBody>
          <a:bodyPr wrap="square" lIns="0" tIns="0" rIns="0" bIns="0">
            <a:normAutofit/>
          </a:bodyPr>
          <a:lstStyle/>
          <a:p>
            <a:pPr algn="l">
              <a:lnSpc>
                <a:spcPct val="105000"/>
              </a:lnSpc>
              <a:spcBef>
                <a:spcPts val="0"/>
              </a:spcBef>
            </a:pPr>
            <a:r>
              <a:rPr lang="en-GB" sz="1400" b="1">
                <a:solidFill>
                  <a:srgbClr val="191F2B"/>
                </a:solidFill>
                <a:latin typeface="+mn-lt"/>
              </a:rPr>
              <a:t>Changes to report</a:t>
            </a:r>
          </a:p>
        </p:txBody>
      </p:sp>
      <p:sp>
        <p:nvSpPr>
          <p:cNvPr id="565" name="CB"/>
          <p:cNvSpPr txBox="1"/>
          <p:nvPr/>
        </p:nvSpPr>
        <p:spPr>
          <a:xfrm>
            <a:off x="6426000" y="3140000"/>
            <a:ext cx="2033900" cy="1600000"/>
          </a:xfrm>
          <a:prstGeom prst="rect">
            <a:avLst/>
          </a:prstGeom>
          <a:noFill/>
        </p:spPr>
        <p:txBody>
          <a:bodyPr wrap="square" lIns="0" tIns="0" rIns="0" bIns="0">
            <a:normAutofit/>
          </a:bodyPr>
          <a:lstStyle/>
          <a:p>
            <a:pPr algn="l">
              <a:lnSpc>
                <a:spcPct val="105000"/>
              </a:lnSpc>
              <a:spcBef>
                <a:spcPts val="0"/>
              </a:spcBef>
            </a:pPr>
            <a:r>
              <a:rPr lang="en-GB" sz="1400" b="0">
                <a:solidFill>
                  <a:srgbClr val="5A6472"/>
                </a:solidFill>
                <a:latin typeface="+mn-lt"/>
              </a:rPr>
              <a:t>Tell BIST promptly about changes to contacts, sites, meters, MPANs, legal entity or your mix of eligible activity.</a:t>
            </a:r>
          </a:p>
        </p:txBody>
      </p:sp>
      <p:sp>
        <p:nvSpPr>
          <p:cNvPr id="566" name="Rect566"/>
          <p:cNvSpPr/>
          <p:nvPr/>
        </p:nvSpPr>
        <p:spPr>
          <a:xfrm>
            <a:off x="8919900" y="2050000"/>
            <a:ext cx="2433900" cy="2750000"/>
          </a:xfrm>
          <a:prstGeom prst="rect">
            <a:avLst/>
          </a:prstGeom>
          <a:solidFill>
            <a:srgbClr val="F7F7F8"/>
          </a:solidFill>
          <a:ln>
            <a:noFill/>
          </a:ln>
        </p:spPr>
        <p:txBody>
          <a:bodyPr/>
          <a:lstStyle/>
          <a:p>
            <a:endParaRPr/>
          </a:p>
        </p:txBody>
      </p:sp>
      <p:sp>
        <p:nvSpPr>
          <p:cNvPr id="567" name="Rect567"/>
          <p:cNvSpPr/>
          <p:nvPr/>
        </p:nvSpPr>
        <p:spPr>
          <a:xfrm>
            <a:off x="8919900" y="2050000"/>
            <a:ext cx="2433900" cy="45720"/>
          </a:xfrm>
          <a:prstGeom prst="rect">
            <a:avLst/>
          </a:prstGeom>
          <a:solidFill>
            <a:srgbClr val="FF4328"/>
          </a:solidFill>
          <a:ln>
            <a:noFill/>
          </a:ln>
        </p:spPr>
        <p:txBody>
          <a:bodyPr/>
          <a:lstStyle/>
          <a:p>
            <a:endParaRPr/>
          </a:p>
        </p:txBody>
      </p:sp>
      <p:sp>
        <p:nvSpPr>
          <p:cNvPr id="568" name="Num"/>
          <p:cNvSpPr txBox="1"/>
          <p:nvPr/>
        </p:nvSpPr>
        <p:spPr>
          <a:xfrm>
            <a:off x="9119900" y="2250000"/>
            <a:ext cx="2033900" cy="260000"/>
          </a:xfrm>
          <a:prstGeom prst="rect">
            <a:avLst/>
          </a:prstGeom>
          <a:noFill/>
        </p:spPr>
        <p:txBody>
          <a:bodyPr wrap="square" lIns="0" tIns="0" rIns="0" bIns="0">
            <a:normAutofit/>
          </a:bodyPr>
          <a:lstStyle/>
          <a:p>
            <a:pPr algn="l">
              <a:lnSpc>
                <a:spcPct val="105000"/>
              </a:lnSpc>
              <a:spcBef>
                <a:spcPts val="0"/>
              </a:spcBef>
            </a:pPr>
            <a:r>
              <a:rPr lang="en-GB" sz="1400" b="1">
                <a:solidFill>
                  <a:srgbClr val="FF4328"/>
                </a:solidFill>
                <a:latin typeface="+mn-lt"/>
              </a:rPr>
              <a:t>04</a:t>
            </a:r>
          </a:p>
        </p:txBody>
      </p:sp>
      <p:sp>
        <p:nvSpPr>
          <p:cNvPr id="569" name="CT"/>
          <p:cNvSpPr txBox="1"/>
          <p:nvPr/>
        </p:nvSpPr>
        <p:spPr>
          <a:xfrm>
            <a:off x="9119900" y="2580000"/>
            <a:ext cx="2033900" cy="520000"/>
          </a:xfrm>
          <a:prstGeom prst="rect">
            <a:avLst/>
          </a:prstGeom>
          <a:noFill/>
        </p:spPr>
        <p:txBody>
          <a:bodyPr wrap="square" lIns="0" tIns="0" rIns="0" bIns="0">
            <a:normAutofit/>
          </a:bodyPr>
          <a:lstStyle/>
          <a:p>
            <a:pPr algn="l">
              <a:lnSpc>
                <a:spcPct val="105000"/>
              </a:lnSpc>
              <a:spcBef>
                <a:spcPts val="0"/>
              </a:spcBef>
            </a:pPr>
            <a:r>
              <a:rPr lang="en-GB" sz="1400" b="1">
                <a:solidFill>
                  <a:srgbClr val="191F2B"/>
                </a:solidFill>
                <a:latin typeface="+mn-lt"/>
              </a:rPr>
              <a:t>Record keeping</a:t>
            </a:r>
          </a:p>
        </p:txBody>
      </p:sp>
      <p:sp>
        <p:nvSpPr>
          <p:cNvPr id="570" name="CB"/>
          <p:cNvSpPr txBox="1"/>
          <p:nvPr/>
        </p:nvSpPr>
        <p:spPr>
          <a:xfrm>
            <a:off x="9119900" y="3140000"/>
            <a:ext cx="2033900" cy="1600000"/>
          </a:xfrm>
          <a:prstGeom prst="rect">
            <a:avLst/>
          </a:prstGeom>
          <a:noFill/>
        </p:spPr>
        <p:txBody>
          <a:bodyPr wrap="square" lIns="0" tIns="0" rIns="0" bIns="0">
            <a:normAutofit/>
          </a:bodyPr>
          <a:lstStyle/>
          <a:p>
            <a:pPr algn="l">
              <a:lnSpc>
                <a:spcPct val="105000"/>
              </a:lnSpc>
              <a:spcBef>
                <a:spcPts val="0"/>
              </a:spcBef>
            </a:pPr>
            <a:r>
              <a:rPr lang="en-GB" sz="1400" b="0">
                <a:solidFill>
                  <a:srgbClr val="5A6472"/>
                </a:solidFill>
                <a:latin typeface="+mn-lt"/>
              </a:rPr>
              <a:t>Keep all records and evidence for at least six years and provide them to BIST on request.</a:t>
            </a:r>
          </a:p>
        </p:txBody>
      </p:sp>
      <p:sp>
        <p:nvSpPr>
          <p:cNvPr id="571" name="Rect571"/>
          <p:cNvSpPr/>
          <p:nvPr/>
        </p:nvSpPr>
        <p:spPr>
          <a:xfrm>
            <a:off x="838200" y="5000000"/>
            <a:ext cx="10515600" cy="1000000"/>
          </a:xfrm>
          <a:prstGeom prst="rect">
            <a:avLst/>
          </a:prstGeom>
          <a:solidFill>
            <a:srgbClr val="FF4328"/>
          </a:solidFill>
          <a:ln>
            <a:noFill/>
          </a:ln>
        </p:spPr>
        <p:txBody>
          <a:bodyPr/>
          <a:lstStyle/>
          <a:p>
            <a:endParaRPr/>
          </a:p>
        </p:txBody>
      </p:sp>
      <p:sp>
        <p:nvSpPr>
          <p:cNvPr id="572" name="BandT"/>
          <p:cNvSpPr txBox="1"/>
          <p:nvPr/>
        </p:nvSpPr>
        <p:spPr>
          <a:xfrm>
            <a:off x="1078200" y="5130000"/>
            <a:ext cx="10035600" cy="300000"/>
          </a:xfrm>
          <a:prstGeom prst="rect">
            <a:avLst/>
          </a:prstGeom>
          <a:noFill/>
        </p:spPr>
        <p:txBody>
          <a:bodyPr wrap="square" lIns="0" tIns="0" rIns="0" bIns="0">
            <a:normAutofit/>
          </a:bodyPr>
          <a:lstStyle/>
          <a:p>
            <a:pPr algn="l">
              <a:lnSpc>
                <a:spcPct val="105000"/>
              </a:lnSpc>
              <a:spcBef>
                <a:spcPts val="0"/>
              </a:spcBef>
            </a:pPr>
            <a:r>
              <a:rPr lang="en-GB" sz="1400" b="1">
                <a:solidFill>
                  <a:srgbClr val="FFFFFF"/>
                </a:solidFill>
                <a:latin typeface="+mn-lt"/>
              </a:rPr>
              <a:t>Failure to comply can cost you the exemption</a:t>
            </a:r>
          </a:p>
        </p:txBody>
      </p:sp>
      <p:sp>
        <p:nvSpPr>
          <p:cNvPr id="573" name="BandB"/>
          <p:cNvSpPr txBox="1"/>
          <p:nvPr/>
        </p:nvSpPr>
        <p:spPr>
          <a:xfrm>
            <a:off x="1078200" y="5430000"/>
            <a:ext cx="10035600" cy="500000"/>
          </a:xfrm>
          <a:prstGeom prst="rect">
            <a:avLst/>
          </a:prstGeom>
          <a:noFill/>
        </p:spPr>
        <p:txBody>
          <a:bodyPr wrap="square" lIns="0" tIns="0" rIns="0" bIns="0">
            <a:normAutofit/>
          </a:bodyPr>
          <a:lstStyle/>
          <a:p>
            <a:pPr algn="l">
              <a:lnSpc>
                <a:spcPct val="105000"/>
              </a:lnSpc>
              <a:spcBef>
                <a:spcPts val="0"/>
              </a:spcBef>
            </a:pPr>
            <a:r>
              <a:rPr lang="en-GB" sz="1400" b="0">
                <a:solidFill>
                  <a:srgbClr val="FFFFFF"/>
                </a:solidFill>
                <a:latin typeface="+mn-lt"/>
              </a:rPr>
              <a:t>If you do not complete an annual declaration or year two review, or knowingly provide incorrect information, your exemption will be revoked and support may be recovered.</a:t>
            </a:r>
          </a:p>
        </p:txBody>
      </p:sp>
      <p:pic>
        <p:nvPicPr>
          <p:cNvPr id="575" name="BIST Logo"/>
          <p:cNvPicPr>
            <a:picLocks noChangeAspect="1"/>
          </p:cNvPicPr>
          <p:nvPr/>
        </p:nvPicPr>
        <p:blipFill>
          <a:blip r:embed="rId2"/>
          <a:stretch>
            <a:fillRect/>
          </a:stretch>
        </p:blipFill>
        <p:spPr>
          <a:xfrm>
            <a:off x="10187895" y="0"/>
            <a:ext cx="2004105" cy="1293078"/>
          </a:xfrm>
          <a:prstGeom prst="rect">
            <a:avLst/>
          </a:prstGeom>
        </p:spPr>
      </p:pic>
    </p:spTree>
    <p:extLst>
      <p:ext uri="{BB962C8B-B14F-4D97-AF65-F5344CB8AC3E}">
        <p14:creationId xmlns:p14="http://schemas.microsoft.com/office/powerpoint/2010/main" val="13046422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A6623-5738-530A-1B24-D24D11E4AE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ACB84B-EA5E-9662-DCB5-57D47517BEBD}"/>
              </a:ext>
            </a:extLst>
          </p:cNvPr>
          <p:cNvSpPr>
            <a:spLocks noGrp="1"/>
          </p:cNvSpPr>
          <p:nvPr>
            <p:ph type="title"/>
          </p:nvPr>
        </p:nvSpPr>
        <p:spPr/>
        <p:txBody>
          <a:bodyPr/>
          <a:lstStyle/>
          <a:p>
            <a:r>
              <a:rPr lang="en-US"/>
              <a:t>Next steps</a:t>
            </a:r>
          </a:p>
        </p:txBody>
      </p:sp>
      <p:sp>
        <p:nvSpPr>
          <p:cNvPr id="4" name="Text Placeholder 3">
            <a:extLst>
              <a:ext uri="{FF2B5EF4-FFF2-40B4-BE49-F238E27FC236}">
                <a16:creationId xmlns:a16="http://schemas.microsoft.com/office/drawing/2014/main" id="{DE5D3284-16CA-9560-E722-E8F570391D5C}"/>
              </a:ext>
            </a:extLst>
          </p:cNvPr>
          <p:cNvSpPr>
            <a:spLocks noGrp="1"/>
          </p:cNvSpPr>
          <p:nvPr>
            <p:ph type="body" sz="quarter" idx="10"/>
          </p:nvPr>
        </p:nvSpPr>
        <p:spPr/>
        <p:txBody>
          <a:bodyPr>
            <a:normAutofit lnSpcReduction="10000"/>
          </a:bodyPr>
          <a:lstStyle/>
          <a:p>
            <a:r>
              <a:rPr lang="en-US"/>
              <a:t>07</a:t>
            </a:r>
          </a:p>
        </p:txBody>
      </p:sp>
      <p:pic>
        <p:nvPicPr>
          <p:cNvPr id="5" name="BIST Logo"/>
          <p:cNvPicPr>
            <a:picLocks noChangeAspect="1"/>
          </p:cNvPicPr>
          <p:nvPr/>
        </p:nvPicPr>
        <p:blipFill>
          <a:blip r:embed="rId2"/>
          <a:stretch>
            <a:fillRect/>
          </a:stretch>
        </p:blipFill>
        <p:spPr>
          <a:xfrm>
            <a:off x="10187895" y="0"/>
            <a:ext cx="2004105" cy="1293078"/>
          </a:xfrm>
          <a:prstGeom prst="rect">
            <a:avLst/>
          </a:prstGeom>
        </p:spPr>
      </p:pic>
    </p:spTree>
    <p:extLst>
      <p:ext uri="{BB962C8B-B14F-4D97-AF65-F5344CB8AC3E}">
        <p14:creationId xmlns:p14="http://schemas.microsoft.com/office/powerpoint/2010/main" val="15272267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D9E5E-9876-4C43-84A3-9D2FE47B0CF3}"/>
              </a:ext>
            </a:extLst>
          </p:cNvPr>
          <p:cNvSpPr>
            <a:spLocks noGrp="1"/>
          </p:cNvSpPr>
          <p:nvPr>
            <p:ph type="title"/>
          </p:nvPr>
        </p:nvSpPr>
        <p:spPr>
          <a:xfrm>
            <a:off x="838200" y="365126"/>
            <a:ext cx="10739718" cy="997510"/>
          </a:xfrm>
          <a:prstGeom prst="rect">
            <a:avLst/>
          </a:prstGeom>
        </p:spPr>
        <p:txBody>
          <a:bodyPr/>
          <a:lstStyle/>
          <a:p>
            <a:r>
              <a:rPr lang="en-US"/>
              <a:t>WHAT TO DO NEXT</a:t>
            </a:r>
          </a:p>
        </p:txBody>
      </p:sp>
      <p:sp>
        <p:nvSpPr>
          <p:cNvPr id="901" name="R901"/>
          <p:cNvSpPr/>
          <p:nvPr/>
        </p:nvSpPr>
        <p:spPr>
          <a:xfrm>
            <a:off x="838200" y="1240000"/>
            <a:ext cx="914400" cy="45720"/>
          </a:xfrm>
          <a:prstGeom prst="rect">
            <a:avLst/>
          </a:prstGeom>
          <a:solidFill>
            <a:srgbClr val="FF4328"/>
          </a:solidFill>
          <a:ln>
            <a:noFill/>
          </a:ln>
        </p:spPr>
        <p:txBody>
          <a:bodyPr/>
          <a:lstStyle/>
          <a:p>
            <a:endParaRPr/>
          </a:p>
        </p:txBody>
      </p:sp>
      <p:sp>
        <p:nvSpPr>
          <p:cNvPr id="902" name="Standfirst"/>
          <p:cNvSpPr txBox="1"/>
          <p:nvPr/>
        </p:nvSpPr>
        <p:spPr>
          <a:xfrm>
            <a:off x="838200" y="1390000"/>
            <a:ext cx="8300000" cy="460000"/>
          </a:xfrm>
          <a:prstGeom prst="rect">
            <a:avLst/>
          </a:prstGeom>
          <a:noFill/>
        </p:spPr>
        <p:txBody>
          <a:bodyPr wrap="square" lIns="0" tIns="0" rIns="0" bIns="0">
            <a:normAutofit/>
          </a:bodyPr>
          <a:lstStyle/>
          <a:p>
            <a:pPr algn="l">
              <a:lnSpc>
                <a:spcPct val="105000"/>
              </a:lnSpc>
              <a:spcBef>
                <a:spcPts val="0"/>
              </a:spcBef>
            </a:pPr>
            <a:r>
              <a:rPr lang="en-GB" sz="1400" b="0">
                <a:solidFill>
                  <a:srgbClr val="5A6472"/>
                </a:solidFill>
                <a:latin typeface="+mn-lt"/>
              </a:rPr>
              <a:t>Three actions before the window opens on 1 October 2026. The first two take minutes.</a:t>
            </a:r>
          </a:p>
        </p:txBody>
      </p:sp>
      <p:sp>
        <p:nvSpPr>
          <p:cNvPr id="903" name="R903"/>
          <p:cNvSpPr/>
          <p:nvPr/>
        </p:nvSpPr>
        <p:spPr>
          <a:xfrm>
            <a:off x="838200" y="2050000"/>
            <a:ext cx="3305200" cy="2550000"/>
          </a:xfrm>
          <a:prstGeom prst="rect">
            <a:avLst/>
          </a:prstGeom>
          <a:solidFill>
            <a:srgbClr val="FFF4ED"/>
          </a:solidFill>
          <a:ln>
            <a:noFill/>
          </a:ln>
        </p:spPr>
        <p:txBody>
          <a:bodyPr/>
          <a:lstStyle/>
          <a:p>
            <a:endParaRPr/>
          </a:p>
        </p:txBody>
      </p:sp>
      <p:sp>
        <p:nvSpPr>
          <p:cNvPr id="904" name="R904"/>
          <p:cNvSpPr/>
          <p:nvPr/>
        </p:nvSpPr>
        <p:spPr>
          <a:xfrm>
            <a:off x="838200" y="2050000"/>
            <a:ext cx="3305200" cy="45720"/>
          </a:xfrm>
          <a:prstGeom prst="rect">
            <a:avLst/>
          </a:prstGeom>
          <a:solidFill>
            <a:srgbClr val="FF4328"/>
          </a:solidFill>
          <a:ln>
            <a:noFill/>
          </a:ln>
        </p:spPr>
        <p:txBody>
          <a:bodyPr/>
          <a:lstStyle/>
          <a:p>
            <a:endParaRPr/>
          </a:p>
        </p:txBody>
      </p:sp>
      <p:sp>
        <p:nvSpPr>
          <p:cNvPr id="905" name="Tag"/>
          <p:cNvSpPr txBox="1"/>
          <p:nvPr/>
        </p:nvSpPr>
        <p:spPr>
          <a:xfrm>
            <a:off x="1038200" y="2270000"/>
            <a:ext cx="2905200" cy="280000"/>
          </a:xfrm>
          <a:prstGeom prst="rect">
            <a:avLst/>
          </a:prstGeom>
          <a:noFill/>
        </p:spPr>
        <p:txBody>
          <a:bodyPr wrap="square" lIns="0" tIns="0" rIns="0" bIns="0">
            <a:normAutofit/>
          </a:bodyPr>
          <a:lstStyle/>
          <a:p>
            <a:pPr algn="l">
              <a:lnSpc>
                <a:spcPct val="105000"/>
              </a:lnSpc>
              <a:spcBef>
                <a:spcPts val="0"/>
              </a:spcBef>
            </a:pPr>
            <a:r>
              <a:rPr lang="en-GB" sz="1400" b="1">
                <a:solidFill>
                  <a:srgbClr val="FF4328"/>
                </a:solidFill>
                <a:latin typeface="+mn-lt"/>
              </a:rPr>
              <a:t>NOW</a:t>
            </a:r>
          </a:p>
        </p:txBody>
      </p:sp>
      <p:sp>
        <p:nvSpPr>
          <p:cNvPr id="906" name="T"/>
          <p:cNvSpPr txBox="1"/>
          <p:nvPr/>
        </p:nvSpPr>
        <p:spPr>
          <a:xfrm>
            <a:off x="1038200" y="2630000"/>
            <a:ext cx="2905200" cy="620000"/>
          </a:xfrm>
          <a:prstGeom prst="rect">
            <a:avLst/>
          </a:prstGeom>
          <a:noFill/>
        </p:spPr>
        <p:txBody>
          <a:bodyPr wrap="square" lIns="0" tIns="0" rIns="0" bIns="0">
            <a:normAutofit/>
          </a:bodyPr>
          <a:lstStyle/>
          <a:p>
            <a:pPr algn="l">
              <a:lnSpc>
                <a:spcPct val="105000"/>
              </a:lnSpc>
              <a:spcBef>
                <a:spcPts val="0"/>
              </a:spcBef>
            </a:pPr>
            <a:r>
              <a:rPr lang="en-GB" sz="1400" b="1">
                <a:solidFill>
                  <a:srgbClr val="191F2B"/>
                </a:solidFill>
                <a:latin typeface="+mn-lt"/>
              </a:rPr>
              <a:t>Run the eligibility checker</a:t>
            </a:r>
          </a:p>
        </p:txBody>
      </p:sp>
      <p:sp>
        <p:nvSpPr>
          <p:cNvPr id="907" name="B"/>
          <p:cNvSpPr txBox="1"/>
          <p:nvPr/>
        </p:nvSpPr>
        <p:spPr>
          <a:xfrm>
            <a:off x="1077276" y="3249538"/>
            <a:ext cx="2973585" cy="1230462"/>
          </a:xfrm>
          <a:prstGeom prst="rect">
            <a:avLst/>
          </a:prstGeom>
          <a:noFill/>
        </p:spPr>
        <p:txBody>
          <a:bodyPr wrap="square" lIns="0" tIns="0" rIns="0" bIns="0">
            <a:normAutofit/>
          </a:bodyPr>
          <a:lstStyle/>
          <a:p>
            <a:pPr algn="l">
              <a:lnSpc>
                <a:spcPct val="105000"/>
              </a:lnSpc>
              <a:spcBef>
                <a:spcPts val="0"/>
              </a:spcBef>
            </a:pPr>
            <a:r>
              <a:rPr lang="en-GB" sz="1400" b="0">
                <a:solidFill>
                  <a:srgbClr val="5A6472"/>
                </a:solidFill>
                <a:latin typeface="+mn-lt"/>
              </a:rPr>
              <a:t>Use the BICS eligibility checker on GOV.UK to confirm you are likely to meet all four criteria. It takes minutes.</a:t>
            </a:r>
          </a:p>
        </p:txBody>
      </p:sp>
      <p:sp>
        <p:nvSpPr>
          <p:cNvPr id="908" name="R908"/>
          <p:cNvSpPr/>
          <p:nvPr/>
        </p:nvSpPr>
        <p:spPr>
          <a:xfrm>
            <a:off x="4443400" y="2050000"/>
            <a:ext cx="3305200" cy="2550000"/>
          </a:xfrm>
          <a:prstGeom prst="rect">
            <a:avLst/>
          </a:prstGeom>
          <a:solidFill>
            <a:srgbClr val="F7F7F8"/>
          </a:solidFill>
          <a:ln>
            <a:noFill/>
          </a:ln>
        </p:spPr>
        <p:txBody>
          <a:bodyPr/>
          <a:lstStyle/>
          <a:p>
            <a:endParaRPr/>
          </a:p>
        </p:txBody>
      </p:sp>
      <p:sp>
        <p:nvSpPr>
          <p:cNvPr id="909" name="R909"/>
          <p:cNvSpPr/>
          <p:nvPr/>
        </p:nvSpPr>
        <p:spPr>
          <a:xfrm>
            <a:off x="4443400" y="2050000"/>
            <a:ext cx="3305200" cy="45720"/>
          </a:xfrm>
          <a:prstGeom prst="rect">
            <a:avLst/>
          </a:prstGeom>
          <a:solidFill>
            <a:srgbClr val="FF4328"/>
          </a:solidFill>
          <a:ln>
            <a:noFill/>
          </a:ln>
        </p:spPr>
        <p:txBody>
          <a:bodyPr/>
          <a:lstStyle/>
          <a:p>
            <a:endParaRPr/>
          </a:p>
        </p:txBody>
      </p:sp>
      <p:sp>
        <p:nvSpPr>
          <p:cNvPr id="910" name="Tag"/>
          <p:cNvSpPr txBox="1"/>
          <p:nvPr/>
        </p:nvSpPr>
        <p:spPr>
          <a:xfrm>
            <a:off x="4643400" y="2270000"/>
            <a:ext cx="2905200" cy="280000"/>
          </a:xfrm>
          <a:prstGeom prst="rect">
            <a:avLst/>
          </a:prstGeom>
          <a:noFill/>
        </p:spPr>
        <p:txBody>
          <a:bodyPr wrap="square" lIns="0" tIns="0" rIns="0" bIns="0">
            <a:normAutofit/>
          </a:bodyPr>
          <a:lstStyle/>
          <a:p>
            <a:pPr algn="l">
              <a:lnSpc>
                <a:spcPct val="105000"/>
              </a:lnSpc>
              <a:spcBef>
                <a:spcPts val="0"/>
              </a:spcBef>
            </a:pPr>
            <a:r>
              <a:rPr lang="en-GB" sz="1400" b="1">
                <a:solidFill>
                  <a:srgbClr val="FF4328"/>
                </a:solidFill>
                <a:latin typeface="+mn-lt"/>
              </a:rPr>
              <a:t>NOW</a:t>
            </a:r>
          </a:p>
        </p:txBody>
      </p:sp>
      <p:sp>
        <p:nvSpPr>
          <p:cNvPr id="911" name="T"/>
          <p:cNvSpPr txBox="1"/>
          <p:nvPr/>
        </p:nvSpPr>
        <p:spPr>
          <a:xfrm>
            <a:off x="4643400" y="2630000"/>
            <a:ext cx="2905200" cy="620000"/>
          </a:xfrm>
          <a:prstGeom prst="rect">
            <a:avLst/>
          </a:prstGeom>
          <a:noFill/>
        </p:spPr>
        <p:txBody>
          <a:bodyPr wrap="square" lIns="0" tIns="0" rIns="0" bIns="0">
            <a:normAutofit/>
          </a:bodyPr>
          <a:lstStyle/>
          <a:p>
            <a:pPr algn="l">
              <a:lnSpc>
                <a:spcPct val="105000"/>
              </a:lnSpc>
              <a:spcBef>
                <a:spcPts val="0"/>
              </a:spcBef>
            </a:pPr>
            <a:r>
              <a:rPr lang="en-GB" sz="1400" b="1">
                <a:solidFill>
                  <a:srgbClr val="191F2B"/>
                </a:solidFill>
                <a:latin typeface="+mn-lt"/>
              </a:rPr>
              <a:t>Register your interest</a:t>
            </a:r>
          </a:p>
        </p:txBody>
      </p:sp>
      <p:sp>
        <p:nvSpPr>
          <p:cNvPr id="912" name="B"/>
          <p:cNvSpPr txBox="1"/>
          <p:nvPr/>
        </p:nvSpPr>
        <p:spPr>
          <a:xfrm>
            <a:off x="4643400" y="3230000"/>
            <a:ext cx="2905200" cy="1250000"/>
          </a:xfrm>
          <a:prstGeom prst="rect">
            <a:avLst/>
          </a:prstGeom>
          <a:noFill/>
        </p:spPr>
        <p:txBody>
          <a:bodyPr wrap="square" lIns="0" tIns="0" rIns="0" bIns="0" anchor="t">
            <a:normAutofit/>
          </a:bodyPr>
          <a:lstStyle/>
          <a:p>
            <a:pPr algn="l">
              <a:lnSpc>
                <a:spcPct val="105000"/>
              </a:lnSpc>
              <a:spcBef>
                <a:spcPts val="0"/>
              </a:spcBef>
            </a:pPr>
            <a:r>
              <a:rPr lang="en-GB" sz="1400" b="0">
                <a:solidFill>
                  <a:srgbClr val="5A6472"/>
                </a:solidFill>
                <a:latin typeface="+mn-lt"/>
              </a:rPr>
              <a:t>At the end of the checker</a:t>
            </a:r>
            <a:r>
              <a:rPr lang="en-GB" sz="1400">
                <a:solidFill>
                  <a:srgbClr val="5A6472"/>
                </a:solidFill>
              </a:rPr>
              <a:t>,</a:t>
            </a:r>
            <a:r>
              <a:rPr lang="en-GB" sz="1400" b="0">
                <a:solidFill>
                  <a:srgbClr val="5A6472"/>
                </a:solidFill>
                <a:latin typeface="+mn-lt"/>
              </a:rPr>
              <a:t> you can register your interest to be notified when the application window opens.</a:t>
            </a:r>
          </a:p>
        </p:txBody>
      </p:sp>
      <p:sp>
        <p:nvSpPr>
          <p:cNvPr id="913" name="R913"/>
          <p:cNvSpPr/>
          <p:nvPr/>
        </p:nvSpPr>
        <p:spPr>
          <a:xfrm>
            <a:off x="8048600" y="2050000"/>
            <a:ext cx="3305200" cy="2550000"/>
          </a:xfrm>
          <a:prstGeom prst="rect">
            <a:avLst/>
          </a:prstGeom>
          <a:solidFill>
            <a:srgbClr val="FFF4ED"/>
          </a:solidFill>
          <a:ln>
            <a:noFill/>
          </a:ln>
        </p:spPr>
        <p:txBody>
          <a:bodyPr/>
          <a:lstStyle/>
          <a:p>
            <a:endParaRPr/>
          </a:p>
        </p:txBody>
      </p:sp>
      <p:sp>
        <p:nvSpPr>
          <p:cNvPr id="914" name="R914"/>
          <p:cNvSpPr/>
          <p:nvPr/>
        </p:nvSpPr>
        <p:spPr>
          <a:xfrm>
            <a:off x="8048600" y="2050000"/>
            <a:ext cx="3305200" cy="45720"/>
          </a:xfrm>
          <a:prstGeom prst="rect">
            <a:avLst/>
          </a:prstGeom>
          <a:solidFill>
            <a:srgbClr val="FF4328"/>
          </a:solidFill>
          <a:ln>
            <a:noFill/>
          </a:ln>
        </p:spPr>
        <p:txBody>
          <a:bodyPr/>
          <a:lstStyle/>
          <a:p>
            <a:endParaRPr/>
          </a:p>
        </p:txBody>
      </p:sp>
      <p:sp>
        <p:nvSpPr>
          <p:cNvPr id="915" name="Tag"/>
          <p:cNvSpPr txBox="1"/>
          <p:nvPr/>
        </p:nvSpPr>
        <p:spPr>
          <a:xfrm>
            <a:off x="8248600" y="2270000"/>
            <a:ext cx="2905200" cy="280000"/>
          </a:xfrm>
          <a:prstGeom prst="rect">
            <a:avLst/>
          </a:prstGeom>
          <a:noFill/>
        </p:spPr>
        <p:txBody>
          <a:bodyPr wrap="square" lIns="0" tIns="0" rIns="0" bIns="0">
            <a:normAutofit/>
          </a:bodyPr>
          <a:lstStyle/>
          <a:p>
            <a:pPr algn="l">
              <a:lnSpc>
                <a:spcPct val="105000"/>
              </a:lnSpc>
              <a:spcBef>
                <a:spcPts val="0"/>
              </a:spcBef>
            </a:pPr>
            <a:r>
              <a:rPr lang="en-GB" sz="1400" b="1">
                <a:solidFill>
                  <a:srgbClr val="FF4328"/>
                </a:solidFill>
                <a:latin typeface="+mn-lt"/>
              </a:rPr>
              <a:t>BEFORE 1 OCTOBER</a:t>
            </a:r>
          </a:p>
        </p:txBody>
      </p:sp>
      <p:sp>
        <p:nvSpPr>
          <p:cNvPr id="916" name="T"/>
          <p:cNvSpPr txBox="1"/>
          <p:nvPr/>
        </p:nvSpPr>
        <p:spPr>
          <a:xfrm>
            <a:off x="8248600" y="2630000"/>
            <a:ext cx="2905200" cy="620000"/>
          </a:xfrm>
          <a:prstGeom prst="rect">
            <a:avLst/>
          </a:prstGeom>
          <a:noFill/>
        </p:spPr>
        <p:txBody>
          <a:bodyPr wrap="square" lIns="0" tIns="0" rIns="0" bIns="0">
            <a:normAutofit/>
          </a:bodyPr>
          <a:lstStyle/>
          <a:p>
            <a:pPr algn="l">
              <a:lnSpc>
                <a:spcPct val="105000"/>
              </a:lnSpc>
              <a:spcBef>
                <a:spcPts val="0"/>
              </a:spcBef>
            </a:pPr>
            <a:r>
              <a:rPr lang="en-GB" sz="1400" b="1">
                <a:solidFill>
                  <a:srgbClr val="191F2B"/>
                </a:solidFill>
              </a:rPr>
              <a:t>Start g</a:t>
            </a:r>
            <a:r>
              <a:rPr lang="en-GB" sz="1400" b="1">
                <a:solidFill>
                  <a:srgbClr val="191F2B"/>
                </a:solidFill>
                <a:latin typeface="+mn-lt"/>
              </a:rPr>
              <a:t>athering your evidence</a:t>
            </a:r>
          </a:p>
        </p:txBody>
      </p:sp>
      <p:sp>
        <p:nvSpPr>
          <p:cNvPr id="917" name="B"/>
          <p:cNvSpPr txBox="1"/>
          <p:nvPr/>
        </p:nvSpPr>
        <p:spPr>
          <a:xfrm>
            <a:off x="8248600" y="3249538"/>
            <a:ext cx="3100584" cy="1230462"/>
          </a:xfrm>
          <a:prstGeom prst="rect">
            <a:avLst/>
          </a:prstGeom>
          <a:noFill/>
        </p:spPr>
        <p:txBody>
          <a:bodyPr wrap="square" lIns="0" tIns="0" rIns="0" bIns="0" anchor="t">
            <a:normAutofit/>
          </a:bodyPr>
          <a:lstStyle/>
          <a:p>
            <a:pPr>
              <a:lnSpc>
                <a:spcPct val="105000"/>
              </a:lnSpc>
            </a:pPr>
            <a:r>
              <a:rPr lang="en-GB" sz="1400">
                <a:solidFill>
                  <a:srgbClr val="5A6472"/>
                </a:solidFill>
              </a:rPr>
              <a:t>Pull together six months of bills </a:t>
            </a:r>
            <a:endParaRPr lang="en-US"/>
          </a:p>
          <a:p>
            <a:pPr>
              <a:lnSpc>
                <a:spcPct val="105000"/>
              </a:lnSpc>
            </a:pPr>
            <a:r>
              <a:rPr lang="en-GB" sz="1400">
                <a:solidFill>
                  <a:srgbClr val="5A6472"/>
                </a:solidFill>
              </a:rPr>
              <a:t>and MPANs, check your SIC codes, </a:t>
            </a:r>
            <a:endParaRPr lang="en-GB">
              <a:solidFill>
                <a:srgbClr val="D92F14"/>
              </a:solidFill>
            </a:endParaRPr>
          </a:p>
          <a:p>
            <a:pPr>
              <a:lnSpc>
                <a:spcPct val="105000"/>
              </a:lnSpc>
            </a:pPr>
            <a:r>
              <a:rPr lang="en-GB" sz="1400">
                <a:solidFill>
                  <a:srgbClr val="5A6472"/>
                </a:solidFill>
              </a:rPr>
              <a:t>set up One Login and confirm who </a:t>
            </a:r>
            <a:endParaRPr lang="en-GB">
              <a:solidFill>
                <a:srgbClr val="D92F14"/>
              </a:solidFill>
            </a:endParaRPr>
          </a:p>
          <a:p>
            <a:pPr algn="l">
              <a:lnSpc>
                <a:spcPct val="105000"/>
              </a:lnSpc>
              <a:spcBef>
                <a:spcPts val="0"/>
              </a:spcBef>
            </a:pPr>
            <a:r>
              <a:rPr lang="en-GB" sz="1400">
                <a:solidFill>
                  <a:srgbClr val="5A6472"/>
                </a:solidFill>
              </a:rPr>
              <a:t>will authorise.</a:t>
            </a:r>
            <a:endParaRPr lang="en-GB">
              <a:cs typeface="Arial"/>
            </a:endParaRPr>
          </a:p>
        </p:txBody>
      </p:sp>
      <p:sp>
        <p:nvSpPr>
          <p:cNvPr id="918" name="R918"/>
          <p:cNvSpPr/>
          <p:nvPr/>
        </p:nvSpPr>
        <p:spPr>
          <a:xfrm>
            <a:off x="838200" y="4900000"/>
            <a:ext cx="10515600" cy="1050000"/>
          </a:xfrm>
          <a:prstGeom prst="rect">
            <a:avLst/>
          </a:prstGeom>
          <a:solidFill>
            <a:srgbClr val="FF4328"/>
          </a:solidFill>
          <a:ln>
            <a:noFill/>
          </a:ln>
        </p:spPr>
        <p:txBody>
          <a:bodyPr/>
          <a:lstStyle/>
          <a:p>
            <a:endParaRPr/>
          </a:p>
        </p:txBody>
      </p:sp>
      <p:sp>
        <p:nvSpPr>
          <p:cNvPr id="919" name="BT"/>
          <p:cNvSpPr txBox="1"/>
          <p:nvPr/>
        </p:nvSpPr>
        <p:spPr>
          <a:xfrm>
            <a:off x="1078200" y="5050000"/>
            <a:ext cx="10035600" cy="300000"/>
          </a:xfrm>
          <a:prstGeom prst="rect">
            <a:avLst/>
          </a:prstGeom>
          <a:noFill/>
        </p:spPr>
        <p:txBody>
          <a:bodyPr wrap="square" lIns="0" tIns="0" rIns="0" bIns="0">
            <a:normAutofit/>
          </a:bodyPr>
          <a:lstStyle/>
          <a:p>
            <a:pPr algn="l">
              <a:lnSpc>
                <a:spcPct val="105000"/>
              </a:lnSpc>
              <a:spcBef>
                <a:spcPts val="0"/>
              </a:spcBef>
            </a:pPr>
            <a:r>
              <a:rPr lang="en-GB" sz="1400" b="1">
                <a:solidFill>
                  <a:srgbClr val="FFFFFF"/>
                </a:solidFill>
                <a:latin typeface="+mn-lt"/>
              </a:rPr>
              <a:t>Start now the things you cannot rush</a:t>
            </a:r>
          </a:p>
        </p:txBody>
      </p:sp>
      <p:sp>
        <p:nvSpPr>
          <p:cNvPr id="920" name="BB"/>
          <p:cNvSpPr txBox="1"/>
          <p:nvPr/>
        </p:nvSpPr>
        <p:spPr>
          <a:xfrm>
            <a:off x="1078200" y="5390000"/>
            <a:ext cx="10035600" cy="500000"/>
          </a:xfrm>
          <a:prstGeom prst="rect">
            <a:avLst/>
          </a:prstGeom>
          <a:noFill/>
        </p:spPr>
        <p:txBody>
          <a:bodyPr wrap="square" lIns="0" tIns="0" rIns="0" bIns="0">
            <a:normAutofit/>
          </a:bodyPr>
          <a:lstStyle/>
          <a:p>
            <a:pPr algn="l">
              <a:lnSpc>
                <a:spcPct val="105000"/>
              </a:lnSpc>
              <a:spcBef>
                <a:spcPts val="0"/>
              </a:spcBef>
            </a:pPr>
            <a:r>
              <a:rPr lang="en-GB" sz="1400" b="0">
                <a:solidFill>
                  <a:srgbClr val="FFFFFF"/>
                </a:solidFill>
                <a:latin typeface="+mn-lt"/>
              </a:rPr>
              <a:t>Business One Login, naming the officer who will authorise by email, and any Companies House SIC code amendment each take 24 to 48 hours. Begin those in good time.</a:t>
            </a:r>
          </a:p>
        </p:txBody>
      </p:sp>
      <p:pic>
        <p:nvPicPr>
          <p:cNvPr id="578" name="BIST Logo"/>
          <p:cNvPicPr>
            <a:picLocks noChangeAspect="1"/>
          </p:cNvPicPr>
          <p:nvPr/>
        </p:nvPicPr>
        <p:blipFill>
          <a:blip r:embed="rId2"/>
          <a:stretch>
            <a:fillRect/>
          </a:stretch>
        </p:blipFill>
        <p:spPr>
          <a:xfrm>
            <a:off x="10187895" y="0"/>
            <a:ext cx="2004105" cy="1293078"/>
          </a:xfrm>
          <a:prstGeom prst="rect">
            <a:avLst/>
          </a:prstGeom>
        </p:spPr>
      </p:pic>
    </p:spTree>
    <p:extLst>
      <p:ext uri="{BB962C8B-B14F-4D97-AF65-F5344CB8AC3E}">
        <p14:creationId xmlns:p14="http://schemas.microsoft.com/office/powerpoint/2010/main" val="15927130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357C06-9624-C056-9AEA-F996658E43E6}"/>
            </a:ext>
          </a:extLst>
        </p:cNvPr>
        <p:cNvGrpSpPr/>
        <p:nvPr/>
      </p:nvGrpSpPr>
      <p:grpSpPr>
        <a:xfrm>
          <a:off x="0" y="0"/>
          <a:ext cx="0" cy="0"/>
          <a:chOff x="0" y="0"/>
          <a:chExt cx="0" cy="0"/>
        </a:xfrm>
      </p:grpSpPr>
      <p:sp>
        <p:nvSpPr>
          <p:cNvPr id="802" name="Accent Bar"/>
          <p:cNvSpPr/>
          <p:nvPr/>
        </p:nvSpPr>
        <p:spPr>
          <a:xfrm>
            <a:off x="4114800" y="2"/>
            <a:ext cx="68580" cy="6858000"/>
          </a:xfrm>
          <a:prstGeom prst="rect">
            <a:avLst/>
          </a:prstGeom>
          <a:solidFill>
            <a:srgbClr val="FF4328"/>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1" b="0" i="0" u="none" strike="noStrike" kern="1200" cap="none" spc="0" normalizeH="0" baseline="0" noProof="0">
              <a:ln>
                <a:noFill/>
              </a:ln>
              <a:solidFill>
                <a:srgbClr val="D92F14"/>
              </a:solidFill>
              <a:effectLst/>
              <a:uLnTx/>
              <a:uFillTx/>
              <a:latin typeface="Arial" panose="020B0604020202020204"/>
              <a:ea typeface="+mn-ea"/>
              <a:cs typeface="+mn-cs"/>
            </a:endParaRPr>
          </a:p>
        </p:txBody>
      </p:sp>
      <p:sp>
        <p:nvSpPr>
          <p:cNvPr id="803" name="Eyebrow"/>
          <p:cNvSpPr txBox="1"/>
          <p:nvPr/>
        </p:nvSpPr>
        <p:spPr>
          <a:xfrm>
            <a:off x="4526280" y="1138711"/>
            <a:ext cx="7218121" cy="320041"/>
          </a:xfrm>
          <a:prstGeom prst="rect">
            <a:avLst/>
          </a:prstGeom>
          <a:noFill/>
        </p:spPr>
        <p:txBody>
          <a:bodyPr wrap="square" lIns="0" tIns="0" rIns="0" bIns="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1" b="1" i="0" u="none" strike="noStrike" kern="1200" cap="none" spc="300" normalizeH="0" baseline="0" noProof="0">
                <a:ln>
                  <a:noFill/>
                </a:ln>
                <a:solidFill>
                  <a:srgbClr val="FF4328"/>
                </a:solidFill>
                <a:effectLst/>
                <a:uLnTx/>
                <a:uFillTx/>
                <a:latin typeface="Arial" panose="020B0604020202020204"/>
                <a:ea typeface="+mn-ea"/>
                <a:cs typeface="+mn-cs"/>
              </a:rPr>
              <a:t>BRITISH INDUSTRIAL COMPETITIVENESS SCHEME</a:t>
            </a:r>
          </a:p>
        </p:txBody>
      </p:sp>
      <p:sp>
        <p:nvSpPr>
          <p:cNvPr id="804" name="Headline"/>
          <p:cNvSpPr txBox="1"/>
          <p:nvPr/>
        </p:nvSpPr>
        <p:spPr>
          <a:xfrm>
            <a:off x="4526280" y="1473993"/>
            <a:ext cx="7218121" cy="1188720"/>
          </a:xfrm>
          <a:prstGeom prst="rect">
            <a:avLst/>
          </a:prstGeom>
          <a:noFill/>
        </p:spPr>
        <p:txBody>
          <a:bodyPr wrap="square" lIns="0" tIns="0" rIns="0" bIns="0">
            <a:norm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4000" b="1" i="0" u="none" strike="noStrike" kern="1200" cap="none" spc="0" normalizeH="0" baseline="0" noProof="0">
                <a:ln>
                  <a:noFill/>
                </a:ln>
                <a:solidFill>
                  <a:srgbClr val="191F2B"/>
                </a:solidFill>
                <a:effectLst/>
                <a:uLnTx/>
                <a:uFillTx/>
                <a:latin typeface="Arial" panose="020B0604020202020204"/>
                <a:ea typeface="+mn-ea"/>
                <a:cs typeface="+mn-cs"/>
              </a:rPr>
              <a:t>Cutting electricity costs for British manufacturers</a:t>
            </a:r>
          </a:p>
        </p:txBody>
      </p:sp>
      <p:sp>
        <p:nvSpPr>
          <p:cNvPr id="805" name="Standfirst"/>
          <p:cNvSpPr txBox="1"/>
          <p:nvPr/>
        </p:nvSpPr>
        <p:spPr>
          <a:xfrm>
            <a:off x="4526280" y="2639523"/>
            <a:ext cx="7218121" cy="853795"/>
          </a:xfrm>
          <a:prstGeom prst="rect">
            <a:avLst/>
          </a:prstGeom>
          <a:noFill/>
        </p:spPr>
        <p:txBody>
          <a:bodyPr wrap="square" lIns="0" tIns="0" rIns="0" bIns="0">
            <a:normAutofit/>
          </a:bodyP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GB" sz="1400" b="0" i="0" u="none" strike="noStrike" kern="1200" cap="none" spc="0" normalizeH="0" baseline="0" noProof="0">
                <a:ln>
                  <a:noFill/>
                </a:ln>
                <a:solidFill>
                  <a:srgbClr val="5A6472"/>
                </a:solidFill>
                <a:effectLst/>
                <a:uLnTx/>
                <a:uFillTx/>
                <a:latin typeface="Arial" panose="020B0604020202020204"/>
                <a:ea typeface="+mn-ea"/>
                <a:cs typeface="+mn-cs"/>
              </a:rPr>
              <a:t>Savings of up to £40 per MWh from April 2027. Plus an additional payment reflecting the support businesses would have received had the scheme been in operation earlier. Applications open 1 October. </a:t>
            </a:r>
            <a:endParaRPr kumimoji="0" lang="en-GB" sz="1400" b="1" i="0" u="none" strike="noStrike" kern="1200" cap="none" spc="0" normalizeH="0" baseline="0" noProof="0">
              <a:ln>
                <a:noFill/>
              </a:ln>
              <a:solidFill>
                <a:srgbClr val="5A6472"/>
              </a:solidFill>
              <a:effectLst/>
              <a:uLnTx/>
              <a:uFillTx/>
              <a:latin typeface="Arial" panose="020B0604020202020204"/>
              <a:ea typeface="+mn-ea"/>
              <a:cs typeface="+mn-cs"/>
            </a:endParaRPr>
          </a:p>
        </p:txBody>
      </p:sp>
      <p:sp>
        <p:nvSpPr>
          <p:cNvPr id="806" name="Step Card 1"/>
          <p:cNvSpPr/>
          <p:nvPr/>
        </p:nvSpPr>
        <p:spPr>
          <a:xfrm>
            <a:off x="4526282" y="3516508"/>
            <a:ext cx="2286000" cy="1310640"/>
          </a:xfrm>
          <a:prstGeom prst="rect">
            <a:avLst/>
          </a:prstGeom>
          <a:solidFill>
            <a:srgbClr val="F7F7F8"/>
          </a:solidFill>
          <a:ln>
            <a:noFill/>
          </a:ln>
        </p:spPr>
        <p:txBody>
          <a:bodyPr wrap="square" lIns="182880" tIns="137161" rIns="182880" bIns="137161">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FF4328"/>
                </a:solidFill>
                <a:effectLst/>
                <a:uLnTx/>
                <a:uFillTx/>
                <a:latin typeface="Arial" panose="020B0604020202020204"/>
                <a:ea typeface="+mn-ea"/>
                <a:cs typeface="+mn-cs"/>
              </a:rPr>
              <a:t>01  CHECK</a:t>
            </a:r>
          </a:p>
          <a:p>
            <a:pPr marL="0" marR="0" lvl="0" indent="0" algn="l" defTabSz="914400" rtl="0" eaLnBrk="1" fontAlgn="auto" latinLnBrk="0" hangingPunct="1">
              <a:lnSpc>
                <a:spcPct val="100000"/>
              </a:lnSpc>
              <a:spcBef>
                <a:spcPts val="601"/>
              </a:spcBef>
              <a:spcAft>
                <a:spcPts val="0"/>
              </a:spcAft>
              <a:buClrTx/>
              <a:buSzTx/>
              <a:buFontTx/>
              <a:buNone/>
              <a:tabLst/>
              <a:defRPr/>
            </a:pPr>
            <a:r>
              <a:rPr kumimoji="0" lang="en-GB" sz="1200" b="0" i="0" u="none" strike="noStrike" kern="1200" cap="none" spc="0" normalizeH="0" baseline="0" noProof="0">
                <a:ln>
                  <a:noFill/>
                </a:ln>
                <a:solidFill>
                  <a:srgbClr val="191F2B"/>
                </a:solidFill>
                <a:effectLst/>
                <a:uLnTx/>
                <a:uFillTx/>
                <a:latin typeface="Arial" panose="020B0604020202020204"/>
                <a:ea typeface="+mn-ea"/>
                <a:cs typeface="+mn-cs"/>
              </a:rPr>
              <a:t>Use the </a:t>
            </a:r>
            <a:r>
              <a:rPr kumimoji="0" lang="en-GB" sz="1200" b="0" i="0" u="none" strike="noStrike" kern="1200" cap="none" spc="0" normalizeH="0" baseline="0" noProof="0">
                <a:ln>
                  <a:noFill/>
                </a:ln>
                <a:solidFill>
                  <a:srgbClr val="0066FF">
                    <a:lumMod val="75000"/>
                  </a:srgbClr>
                </a:solidFill>
                <a:effectLst/>
                <a:uLnTx/>
                <a:uFillTx/>
                <a:latin typeface="Arial" panose="020B0604020202020204"/>
                <a:ea typeface="+mn-ea"/>
                <a:cs typeface="+mn-cs"/>
                <a:hlinkClick r:id="rId3">
                  <a:extLst>
                    <a:ext uri="{A12FA001-AC4F-418D-AE19-62706E023703}">
                      <ahyp:hlinkClr xmlns:ahyp="http://schemas.microsoft.com/office/drawing/2018/hyperlinkcolor" val="tx"/>
                    </a:ext>
                  </a:extLst>
                </a:hlinkClick>
              </a:rPr>
              <a:t>BICS eligibility checker </a:t>
            </a:r>
            <a:r>
              <a:rPr kumimoji="0" lang="en-GB" sz="1200" b="0" i="0" u="none" strike="noStrike" kern="1200" cap="none" spc="0" normalizeH="0" baseline="0" noProof="0">
                <a:ln>
                  <a:noFill/>
                </a:ln>
                <a:solidFill>
                  <a:srgbClr val="191F2B"/>
                </a:solidFill>
                <a:effectLst/>
                <a:uLnTx/>
                <a:uFillTx/>
                <a:latin typeface="Arial" panose="020B0604020202020204"/>
                <a:ea typeface="+mn-ea"/>
                <a:cs typeface="+mn-cs"/>
              </a:rPr>
              <a:t>to confirm you are likely to qualify, and register your interest.</a:t>
            </a:r>
          </a:p>
        </p:txBody>
      </p:sp>
      <p:sp>
        <p:nvSpPr>
          <p:cNvPr id="807" name="Step Card 2"/>
          <p:cNvSpPr/>
          <p:nvPr/>
        </p:nvSpPr>
        <p:spPr>
          <a:xfrm>
            <a:off x="6995162" y="3516508"/>
            <a:ext cx="2286000" cy="1310640"/>
          </a:xfrm>
          <a:prstGeom prst="rect">
            <a:avLst/>
          </a:prstGeom>
          <a:solidFill>
            <a:srgbClr val="F7F7F8"/>
          </a:solidFill>
          <a:ln>
            <a:noFill/>
          </a:ln>
        </p:spPr>
        <p:txBody>
          <a:bodyPr wrap="square" lIns="182880" tIns="137161" rIns="182880" bIns="137161">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a:ln>
                  <a:noFill/>
                </a:ln>
                <a:solidFill>
                  <a:srgbClr val="FF4328"/>
                </a:solidFill>
                <a:effectLst/>
                <a:uLnTx/>
                <a:uFillTx/>
                <a:latin typeface="Arial" panose="020B0604020202020204"/>
                <a:ea typeface="+mn-ea"/>
                <a:cs typeface="+mn-cs"/>
              </a:rPr>
              <a:t>02  PREPARE</a:t>
            </a:r>
          </a:p>
          <a:p>
            <a:pPr marL="0" marR="0" lvl="0" indent="0" algn="l" defTabSz="914400" rtl="0" eaLnBrk="1" fontAlgn="auto" latinLnBrk="0" hangingPunct="1">
              <a:lnSpc>
                <a:spcPct val="100000"/>
              </a:lnSpc>
              <a:spcBef>
                <a:spcPts val="601"/>
              </a:spcBef>
              <a:spcAft>
                <a:spcPts val="0"/>
              </a:spcAft>
              <a:buClrTx/>
              <a:buSzTx/>
              <a:buFontTx/>
              <a:buNone/>
              <a:tabLst/>
              <a:defRPr/>
            </a:pPr>
            <a:r>
              <a:rPr kumimoji="0" lang="en-GB" sz="1200" b="0" i="0" u="none" strike="noStrike" kern="1200" cap="none" spc="0" normalizeH="0" baseline="0" noProof="0">
                <a:ln>
                  <a:noFill/>
                </a:ln>
                <a:solidFill>
                  <a:srgbClr val="191F2B"/>
                </a:solidFill>
                <a:effectLst/>
                <a:uLnTx/>
                <a:uFillTx/>
                <a:latin typeface="Arial" panose="020B0604020202020204"/>
                <a:ea typeface="+mn-ea"/>
                <a:cs typeface="+mn-cs"/>
              </a:rPr>
              <a:t>Read the </a:t>
            </a:r>
            <a:r>
              <a:rPr kumimoji="0" lang="en-GB" sz="1200" b="0" i="0" u="none" strike="noStrike" kern="1200" cap="none" spc="0" normalizeH="0" baseline="0" noProof="0">
                <a:ln>
                  <a:noFill/>
                </a:ln>
                <a:solidFill>
                  <a:srgbClr val="0066FF">
                    <a:lumMod val="75000"/>
                  </a:srgbClr>
                </a:solidFill>
                <a:effectLst/>
                <a:uLnTx/>
                <a:uFillTx/>
                <a:latin typeface="Arial" panose="020B0604020202020204"/>
                <a:ea typeface="+mn-ea"/>
                <a:cs typeface="+mn-cs"/>
                <a:hlinkClick r:id="rId4">
                  <a:extLst>
                    <a:ext uri="{A12FA001-AC4F-418D-AE19-62706E023703}">
                      <ahyp:hlinkClr xmlns:ahyp="http://schemas.microsoft.com/office/drawing/2018/hyperlinkcolor" val="tx"/>
                    </a:ext>
                  </a:extLst>
                </a:hlinkClick>
              </a:rPr>
              <a:t>guidance </a:t>
            </a:r>
            <a:r>
              <a:rPr kumimoji="0" lang="en-GB" sz="1200" b="0" i="0" u="none" strike="noStrike" kern="1200" cap="none" spc="0" normalizeH="0" baseline="0" noProof="0">
                <a:ln>
                  <a:noFill/>
                </a:ln>
                <a:solidFill>
                  <a:srgbClr val="191F2B"/>
                </a:solidFill>
                <a:effectLst/>
                <a:uLnTx/>
                <a:uFillTx/>
                <a:latin typeface="Arial" panose="020B0604020202020204"/>
                <a:ea typeface="+mn-ea"/>
                <a:cs typeface="+mn-cs"/>
              </a:rPr>
              <a:t>and start to think about gathering the necessary evidence. </a:t>
            </a:r>
          </a:p>
        </p:txBody>
      </p:sp>
      <p:sp>
        <p:nvSpPr>
          <p:cNvPr id="808" name="Step Card 3"/>
          <p:cNvSpPr/>
          <p:nvPr/>
        </p:nvSpPr>
        <p:spPr>
          <a:xfrm>
            <a:off x="9464040" y="3516508"/>
            <a:ext cx="2280361" cy="1310640"/>
          </a:xfrm>
          <a:prstGeom prst="rect">
            <a:avLst/>
          </a:prstGeom>
          <a:solidFill>
            <a:srgbClr val="F7F7F8"/>
          </a:solidFill>
          <a:ln>
            <a:noFill/>
          </a:ln>
        </p:spPr>
        <p:txBody>
          <a:bodyPr wrap="square" lIns="182880" tIns="137161" rIns="182880" bIns="137161">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a:ln>
                  <a:noFill/>
                </a:ln>
                <a:solidFill>
                  <a:srgbClr val="FF4328"/>
                </a:solidFill>
                <a:effectLst/>
                <a:uLnTx/>
                <a:uFillTx/>
                <a:latin typeface="Arial" panose="020B0604020202020204"/>
                <a:ea typeface="+mn-ea"/>
                <a:cs typeface="+mn-cs"/>
              </a:rPr>
              <a:t>03  APPLY</a:t>
            </a:r>
          </a:p>
          <a:p>
            <a:pPr marL="0" marR="0" lvl="0" indent="0" algn="l" defTabSz="914400" rtl="0" eaLnBrk="1" fontAlgn="auto" latinLnBrk="0" hangingPunct="1">
              <a:lnSpc>
                <a:spcPct val="100000"/>
              </a:lnSpc>
              <a:spcBef>
                <a:spcPts val="601"/>
              </a:spcBef>
              <a:spcAft>
                <a:spcPts val="0"/>
              </a:spcAft>
              <a:buClrTx/>
              <a:buSzTx/>
              <a:buFontTx/>
              <a:buNone/>
              <a:tabLst/>
              <a:defRPr/>
            </a:pPr>
            <a:r>
              <a:rPr kumimoji="0" lang="en-GB" sz="1200" b="0" i="0" u="none" strike="noStrike" kern="1200" cap="none" spc="0" normalizeH="0" baseline="0" noProof="0">
                <a:ln>
                  <a:noFill/>
                </a:ln>
                <a:solidFill>
                  <a:srgbClr val="191F2B"/>
                </a:solidFill>
                <a:effectLst/>
                <a:uLnTx/>
                <a:uFillTx/>
                <a:latin typeface="Arial" panose="020B0604020202020204"/>
                <a:ea typeface="+mn-ea"/>
                <a:cs typeface="+mn-cs"/>
              </a:rPr>
              <a:t>The window opens </a:t>
            </a:r>
            <a:r>
              <a:rPr kumimoji="0" lang="en-GB" sz="1200" b="1" i="0" u="none" strike="noStrike" kern="1200" cap="none" spc="0" normalizeH="0" baseline="0" noProof="0">
                <a:ln>
                  <a:noFill/>
                </a:ln>
                <a:solidFill>
                  <a:srgbClr val="191F2B"/>
                </a:solidFill>
                <a:effectLst/>
                <a:uLnTx/>
                <a:uFillTx/>
                <a:latin typeface="Arial" panose="020B0604020202020204"/>
                <a:ea typeface="+mn-ea"/>
                <a:cs typeface="+mn-cs"/>
              </a:rPr>
              <a:t>1 October 2026 and closes at 23:59 on 30 November 2026</a:t>
            </a:r>
            <a:r>
              <a:rPr kumimoji="0" lang="en-GB" sz="1200" b="0" i="0" u="none" strike="noStrike" kern="1200" cap="none" spc="0" normalizeH="0" baseline="0" noProof="0">
                <a:ln>
                  <a:noFill/>
                </a:ln>
                <a:solidFill>
                  <a:srgbClr val="191F2B"/>
                </a:solidFill>
                <a:effectLst/>
                <a:uLnTx/>
                <a:uFillTx/>
                <a:latin typeface="Arial" panose="020B0604020202020204"/>
                <a:ea typeface="+mn-ea"/>
                <a:cs typeface="+mn-cs"/>
              </a:rPr>
              <a:t>. Decisions confirmed by mid-January 2027</a:t>
            </a:r>
            <a:r>
              <a:rPr kumimoji="0" lang="en-GB" sz="1001" b="0" i="0" u="none" strike="noStrike" kern="1200" cap="none" spc="0" normalizeH="0" baseline="0" noProof="0">
                <a:ln>
                  <a:noFill/>
                </a:ln>
                <a:solidFill>
                  <a:srgbClr val="191F2B"/>
                </a:solidFill>
                <a:effectLst/>
                <a:uLnTx/>
                <a:uFillTx/>
                <a:latin typeface="Arial" panose="020B0604020202020204"/>
                <a:ea typeface="+mn-ea"/>
                <a:cs typeface="+mn-cs"/>
              </a:rPr>
              <a:t>.</a:t>
            </a:r>
          </a:p>
        </p:txBody>
      </p:sp>
      <p:sp>
        <p:nvSpPr>
          <p:cNvPr id="809" name="Webinar Band"/>
          <p:cNvSpPr/>
          <p:nvPr/>
        </p:nvSpPr>
        <p:spPr>
          <a:xfrm>
            <a:off x="4526280" y="4918588"/>
            <a:ext cx="7218121" cy="1005840"/>
          </a:xfrm>
          <a:prstGeom prst="rect">
            <a:avLst/>
          </a:prstGeom>
          <a:solidFill>
            <a:srgbClr val="FFF4ED"/>
          </a:solidFill>
          <a:ln>
            <a:noFill/>
          </a:ln>
        </p:spPr>
        <p:txBody>
          <a:bodyPr wrap="square" lIns="182880" tIns="137161" rIns="182880" bIns="137161">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FF4328"/>
                </a:solidFill>
                <a:effectLst/>
                <a:uLnTx/>
                <a:uFillTx/>
                <a:latin typeface="Arial" panose="020B0604020202020204"/>
                <a:ea typeface="+mn-ea"/>
                <a:cs typeface="+mn-cs"/>
              </a:rPr>
              <a:t>JOIN A WEBINAR</a:t>
            </a:r>
          </a:p>
          <a:p>
            <a:pPr marL="0" marR="0" lvl="0" indent="0" algn="l" defTabSz="914400" rtl="0" eaLnBrk="1" fontAlgn="auto" latinLnBrk="0" hangingPunct="1">
              <a:lnSpc>
                <a:spcPct val="100000"/>
              </a:lnSpc>
              <a:spcBef>
                <a:spcPts val="500"/>
              </a:spcBef>
              <a:spcAft>
                <a:spcPts val="0"/>
              </a:spcAft>
              <a:buClrTx/>
              <a:buSzTx/>
              <a:buFontTx/>
              <a:buNone/>
              <a:tabLst/>
              <a:defRPr/>
            </a:pPr>
            <a:r>
              <a:rPr kumimoji="0" lang="en-GB" sz="1200" b="0" i="0" u="none" strike="noStrike" kern="1200" cap="none" spc="0" normalizeH="0" baseline="0" noProof="0">
                <a:ln>
                  <a:noFill/>
                </a:ln>
                <a:solidFill>
                  <a:srgbClr val="191F2B"/>
                </a:solidFill>
                <a:effectLst/>
                <a:uLnTx/>
                <a:uFillTx/>
                <a:latin typeface="Arial" panose="020B0604020202020204"/>
                <a:ea typeface="+mn-ea"/>
                <a:cs typeface="+mn-cs"/>
              </a:rPr>
              <a:t>Walkthroughs of eligibility, evidence and the application process.</a:t>
            </a:r>
          </a:p>
          <a:p>
            <a:pPr marL="0" marR="0" lvl="0" indent="0" algn="l" defTabSz="914400" rtl="0" eaLnBrk="1" fontAlgn="auto" latinLnBrk="0" hangingPunct="1">
              <a:lnSpc>
                <a:spcPct val="100000"/>
              </a:lnSpc>
              <a:spcBef>
                <a:spcPts val="500"/>
              </a:spcBef>
              <a:spcAft>
                <a:spcPts val="0"/>
              </a:spcAft>
              <a:buClrTx/>
              <a:buSzTx/>
              <a:buFontTx/>
              <a:buNone/>
              <a:tabLst/>
              <a:defRPr/>
            </a:pPr>
            <a:r>
              <a:rPr kumimoji="0" lang="en-GB" sz="1100" b="0" i="0" u="none" strike="noStrike" kern="1200" cap="none" spc="0" normalizeH="0" baseline="0" noProof="0">
                <a:ln>
                  <a:noFill/>
                </a:ln>
                <a:solidFill>
                  <a:srgbClr val="5A6472"/>
                </a:solidFill>
                <a:effectLst/>
                <a:uLnTx/>
                <a:uFillTx/>
                <a:latin typeface="Arial" panose="020B0604020202020204"/>
                <a:ea typeface="+mn-ea"/>
                <a:cs typeface="+mn-cs"/>
              </a:rPr>
              <a:t> 9 Sept: </a:t>
            </a:r>
            <a:r>
              <a:rPr kumimoji="0" lang="en-GB" sz="1100" b="0" i="0" u="none" strike="noStrike" kern="1200" cap="none" spc="0" normalizeH="0" baseline="0" noProof="0">
                <a:ln>
                  <a:noFill/>
                </a:ln>
                <a:solidFill>
                  <a:srgbClr val="0066FF">
                    <a:lumMod val="75000"/>
                  </a:srgbClr>
                </a:solidFill>
                <a:effectLst/>
                <a:uLnTx/>
                <a:uFillTx/>
                <a:latin typeface="Arial" panose="020B0604020202020204"/>
                <a:ea typeface="+mn-ea"/>
                <a:cs typeface="+mn-cs"/>
                <a:hlinkClick r:id="rId5">
                  <a:extLst>
                    <a:ext uri="{A12FA001-AC4F-418D-AE19-62706E023703}">
                      <ahyp:hlinkClr xmlns:ahyp="http://schemas.microsoft.com/office/drawing/2018/hyperlinkcolor" val="tx"/>
                    </a:ext>
                  </a:extLst>
                </a:hlinkClick>
              </a:rPr>
              <a:t>Sign up </a:t>
            </a:r>
            <a:r>
              <a:rPr kumimoji="0" lang="en-GB" sz="1100" b="0" i="0" u="none" strike="noStrike" kern="1200" cap="none" spc="0" normalizeH="0" baseline="0" noProof="0">
                <a:ln>
                  <a:noFill/>
                </a:ln>
                <a:solidFill>
                  <a:srgbClr val="5A6472"/>
                </a:solidFill>
                <a:effectLst/>
                <a:uLnTx/>
                <a:uFillTx/>
                <a:latin typeface="Arial" panose="020B0604020202020204"/>
                <a:ea typeface="+mn-ea"/>
                <a:cs typeface="+mn-cs"/>
              </a:rPr>
              <a:t>|  24 Sept: </a:t>
            </a:r>
            <a:r>
              <a:rPr kumimoji="0" lang="en-GB" sz="1100" b="0" i="0" u="none" strike="noStrike" kern="1200" cap="none" spc="0" normalizeH="0" baseline="0" noProof="0">
                <a:ln>
                  <a:noFill/>
                </a:ln>
                <a:solidFill>
                  <a:srgbClr val="0066FF">
                    <a:lumMod val="75000"/>
                  </a:srgbClr>
                </a:solidFill>
                <a:effectLst/>
                <a:uLnTx/>
                <a:uFillTx/>
                <a:latin typeface="Arial" panose="020B0604020202020204"/>
                <a:ea typeface="+mn-ea"/>
                <a:cs typeface="+mn-cs"/>
                <a:hlinkClick r:id="rId6">
                  <a:extLst>
                    <a:ext uri="{A12FA001-AC4F-418D-AE19-62706E023703}">
                      <ahyp:hlinkClr xmlns:ahyp="http://schemas.microsoft.com/office/drawing/2018/hyperlinkcolor" val="tx"/>
                    </a:ext>
                  </a:extLst>
                </a:hlinkClick>
              </a:rPr>
              <a:t>Sign up</a:t>
            </a:r>
            <a:endParaRPr kumimoji="0" lang="en-GB" sz="1100" b="0" i="0" u="none" strike="noStrike" kern="1200" cap="none" spc="0" normalizeH="0" baseline="0" noProof="0">
              <a:ln>
                <a:noFill/>
              </a:ln>
              <a:solidFill>
                <a:srgbClr val="0066FF">
                  <a:lumMod val="75000"/>
                </a:srgbClr>
              </a:solidFill>
              <a:effectLst/>
              <a:uLnTx/>
              <a:uFillTx/>
              <a:latin typeface="Arial" panose="020B0604020202020204"/>
              <a:ea typeface="+mn-ea"/>
              <a:cs typeface="+mn-cs"/>
            </a:endParaRPr>
          </a:p>
        </p:txBody>
      </p:sp>
      <p:sp>
        <p:nvSpPr>
          <p:cNvPr id="810" name="Footer"/>
          <p:cNvSpPr txBox="1"/>
          <p:nvPr/>
        </p:nvSpPr>
        <p:spPr>
          <a:xfrm>
            <a:off x="4526280" y="6217922"/>
            <a:ext cx="7218121" cy="457200"/>
          </a:xfrm>
          <a:prstGeom prst="rect">
            <a:avLst/>
          </a:prstGeom>
          <a:noFill/>
        </p:spPr>
        <p:txBody>
          <a:bodyPr wrap="square" lIns="0" tIns="0" rIns="0" bIns="0">
            <a:normAutofit/>
          </a:bodyP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GB" sz="1100" b="0" i="0" u="none" strike="noStrike" kern="1200" cap="none" spc="0" normalizeH="0" baseline="0" noProof="0">
                <a:ln>
                  <a:noFill/>
                </a:ln>
                <a:solidFill>
                  <a:srgbClr val="5A6472"/>
                </a:solidFill>
                <a:effectLst/>
                <a:uLnTx/>
                <a:uFillTx/>
                <a:latin typeface="Arial" panose="020B0604020202020204"/>
                <a:ea typeface="+mn-ea"/>
                <a:cs typeface="+mn-cs"/>
              </a:rPr>
              <a:t>For more information see:</a:t>
            </a:r>
            <a:r>
              <a:rPr kumimoji="0" lang="en-GB" sz="1100" b="0" i="0" u="none" strike="noStrike" kern="1200" cap="none" spc="0" normalizeH="0" baseline="0" noProof="0">
                <a:ln>
                  <a:noFill/>
                </a:ln>
                <a:solidFill>
                  <a:srgbClr val="D92F14"/>
                </a:solidFill>
                <a:effectLst/>
                <a:uLnTx/>
                <a:uFillTx/>
                <a:latin typeface="Arial" panose="020B0604020202020204"/>
                <a:ea typeface="+mn-ea"/>
                <a:cs typeface="+mn-cs"/>
                <a:hlinkClick r:id="rId7"/>
              </a:rPr>
              <a:t> British Industrial Competitiveness Scheme - GOV.UK</a:t>
            </a:r>
            <a:endParaRPr kumimoji="0" lang="en-GB" sz="1100" b="0" i="0" u="none" strike="noStrike" kern="1200" cap="none" spc="0" normalizeH="0" baseline="0" noProof="0">
              <a:ln>
                <a:noFill/>
              </a:ln>
              <a:solidFill>
                <a:srgbClr val="5A6472"/>
              </a:solidFill>
              <a:effectLst/>
              <a:uLnTx/>
              <a:uFillTx/>
              <a:latin typeface="Arial" panose="020B0604020202020204"/>
              <a:ea typeface="+mn-ea"/>
              <a:cs typeface="+mn-cs"/>
            </a:endParaRPr>
          </a:p>
        </p:txBody>
      </p:sp>
      <p:pic>
        <p:nvPicPr>
          <p:cNvPr id="578" name="BIST Logo" descr="Department for Business and Trade logo">
            <a:extLst>
              <a:ext uri="{FF2B5EF4-FFF2-40B4-BE49-F238E27FC236}">
                <a16:creationId xmlns:a16="http://schemas.microsoft.com/office/drawing/2014/main" id="{16C39906-50A7-8169-337D-30497C0132C0}"/>
              </a:ext>
            </a:extLst>
          </p:cNvPr>
          <p:cNvPicPr>
            <a:picLocks noChangeAspect="1"/>
          </p:cNvPicPr>
          <p:nvPr/>
        </p:nvPicPr>
        <p:blipFill>
          <a:blip r:embed="rId8"/>
          <a:stretch>
            <a:fillRect/>
          </a:stretch>
        </p:blipFill>
        <p:spPr>
          <a:xfrm>
            <a:off x="10187896" y="1"/>
            <a:ext cx="2004105" cy="1293077"/>
          </a:xfrm>
          <a:prstGeom prst="rect">
            <a:avLst/>
          </a:prstGeom>
        </p:spPr>
      </p:pic>
      <p:pic>
        <p:nvPicPr>
          <p:cNvPr id="7" name="Picture 6" descr="People working on a machine">
            <a:extLst>
              <a:ext uri="{FF2B5EF4-FFF2-40B4-BE49-F238E27FC236}">
                <a16:creationId xmlns:a16="http://schemas.microsoft.com/office/drawing/2014/main" id="{3852735C-6D26-DBAA-B4AC-AD65C4582A47}"/>
              </a:ext>
            </a:extLst>
          </p:cNvPr>
          <p:cNvPicPr>
            <a:picLocks noChangeAspect="1"/>
          </p:cNvPicPr>
          <p:nvPr/>
        </p:nvPicPr>
        <p:blipFill>
          <a:blip r:embed="rId9">
            <a:extLst>
              <a:ext uri="{28A0092B-C50C-407E-A947-70E740481C1C}">
                <a14:useLocalDpi xmlns:a14="http://schemas.microsoft.com/office/drawing/2010/main" val="0"/>
              </a:ext>
            </a:extLst>
          </a:blip>
          <a:srcRect l="15558" r="52625"/>
          <a:stretch>
            <a:fillRect/>
          </a:stretch>
        </p:blipFill>
        <p:spPr>
          <a:xfrm>
            <a:off x="235670" y="2"/>
            <a:ext cx="3879131" cy="6858000"/>
          </a:xfrm>
          <a:prstGeom prst="rect">
            <a:avLst/>
          </a:prstGeom>
        </p:spPr>
      </p:pic>
    </p:spTree>
    <p:extLst>
      <p:ext uri="{BB962C8B-B14F-4D97-AF65-F5344CB8AC3E}">
        <p14:creationId xmlns:p14="http://schemas.microsoft.com/office/powerpoint/2010/main" val="21142797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64C2E-3F7F-45C6-82A9-756D9A5B7826}"/>
              </a:ext>
            </a:extLst>
          </p:cNvPr>
          <p:cNvSpPr>
            <a:spLocks noGrp="1"/>
          </p:cNvSpPr>
          <p:nvPr>
            <p:ph type="title"/>
          </p:nvPr>
        </p:nvSpPr>
        <p:spPr>
          <a:xfrm>
            <a:off x="838200" y="365126"/>
            <a:ext cx="10739718" cy="997510"/>
          </a:xfrm>
          <a:prstGeom prst="rect">
            <a:avLst/>
          </a:prstGeom>
        </p:spPr>
        <p:txBody>
          <a:bodyPr/>
          <a:lstStyle/>
          <a:p>
            <a:r>
              <a:rPr lang="en-US"/>
              <a:t>WHERE TO GO AND WHO TO ASK</a:t>
            </a:r>
          </a:p>
        </p:txBody>
      </p:sp>
      <p:sp>
        <p:nvSpPr>
          <p:cNvPr id="721" name="R721"/>
          <p:cNvSpPr/>
          <p:nvPr/>
        </p:nvSpPr>
        <p:spPr>
          <a:xfrm>
            <a:off x="838200" y="1240000"/>
            <a:ext cx="914400" cy="45720"/>
          </a:xfrm>
          <a:prstGeom prst="rect">
            <a:avLst/>
          </a:prstGeom>
          <a:solidFill>
            <a:srgbClr val="FF4328"/>
          </a:solidFill>
          <a:ln>
            <a:noFill/>
          </a:ln>
        </p:spPr>
        <p:txBody>
          <a:bodyPr/>
          <a:lstStyle/>
          <a:p>
            <a:endParaRPr/>
          </a:p>
        </p:txBody>
      </p:sp>
      <p:sp>
        <p:nvSpPr>
          <p:cNvPr id="722" name="Standfirst"/>
          <p:cNvSpPr txBox="1"/>
          <p:nvPr/>
        </p:nvSpPr>
        <p:spPr>
          <a:xfrm>
            <a:off x="838200" y="1390000"/>
            <a:ext cx="8300000" cy="500000"/>
          </a:xfrm>
          <a:prstGeom prst="rect">
            <a:avLst/>
          </a:prstGeom>
          <a:noFill/>
        </p:spPr>
        <p:txBody>
          <a:bodyPr wrap="square" lIns="0" tIns="0" rIns="0" bIns="0">
            <a:normAutofit/>
          </a:bodyPr>
          <a:lstStyle/>
          <a:p>
            <a:pPr algn="l">
              <a:lnSpc>
                <a:spcPct val="105000"/>
              </a:lnSpc>
              <a:spcBef>
                <a:spcPts val="0"/>
              </a:spcBef>
            </a:pPr>
            <a:r>
              <a:rPr lang="en-GB" sz="1400" b="0">
                <a:solidFill>
                  <a:srgbClr val="5A6472"/>
                </a:solidFill>
                <a:latin typeface="+mn-lt"/>
              </a:rPr>
              <a:t>Everything referenced in this session, and who to contact if you still have questions.</a:t>
            </a:r>
          </a:p>
        </p:txBody>
      </p:sp>
      <p:sp>
        <p:nvSpPr>
          <p:cNvPr id="723" name="R723"/>
          <p:cNvSpPr/>
          <p:nvPr/>
        </p:nvSpPr>
        <p:spPr>
          <a:xfrm>
            <a:off x="838200" y="2000000"/>
            <a:ext cx="5057800" cy="3760000"/>
          </a:xfrm>
          <a:prstGeom prst="rect">
            <a:avLst/>
          </a:prstGeom>
          <a:solidFill>
            <a:srgbClr val="F7F7F8"/>
          </a:solidFill>
          <a:ln>
            <a:noFill/>
          </a:ln>
        </p:spPr>
        <p:txBody>
          <a:bodyPr/>
          <a:lstStyle/>
          <a:p>
            <a:endParaRPr/>
          </a:p>
        </p:txBody>
      </p:sp>
      <p:sp>
        <p:nvSpPr>
          <p:cNvPr id="724" name="R724"/>
          <p:cNvSpPr/>
          <p:nvPr/>
        </p:nvSpPr>
        <p:spPr>
          <a:xfrm>
            <a:off x="838200" y="2000000"/>
            <a:ext cx="5057800" cy="45720"/>
          </a:xfrm>
          <a:prstGeom prst="rect">
            <a:avLst/>
          </a:prstGeom>
          <a:solidFill>
            <a:srgbClr val="FF4328"/>
          </a:solidFill>
          <a:ln>
            <a:noFill/>
          </a:ln>
        </p:spPr>
        <p:txBody>
          <a:bodyPr/>
          <a:lstStyle/>
          <a:p>
            <a:endParaRPr/>
          </a:p>
        </p:txBody>
      </p:sp>
      <p:sp>
        <p:nvSpPr>
          <p:cNvPr id="725" name="H"/>
          <p:cNvSpPr txBox="1"/>
          <p:nvPr/>
        </p:nvSpPr>
        <p:spPr>
          <a:xfrm>
            <a:off x="1078200" y="2230000"/>
            <a:ext cx="4577800" cy="320000"/>
          </a:xfrm>
          <a:prstGeom prst="rect">
            <a:avLst/>
          </a:prstGeom>
          <a:noFill/>
        </p:spPr>
        <p:txBody>
          <a:bodyPr wrap="square" lIns="0" tIns="0" rIns="0" bIns="0">
            <a:normAutofit/>
          </a:bodyPr>
          <a:lstStyle/>
          <a:p>
            <a:pPr algn="l">
              <a:lnSpc>
                <a:spcPct val="105000"/>
              </a:lnSpc>
              <a:spcBef>
                <a:spcPts val="0"/>
              </a:spcBef>
            </a:pPr>
            <a:r>
              <a:rPr lang="en-GB" sz="1400" b="1">
                <a:solidFill>
                  <a:srgbClr val="191F2B"/>
                </a:solidFill>
                <a:latin typeface="+mn-lt"/>
              </a:rPr>
              <a:t>Find it on GOV.UK</a:t>
            </a:r>
          </a:p>
        </p:txBody>
      </p:sp>
      <p:sp>
        <p:nvSpPr>
          <p:cNvPr id="726" name="T"/>
          <p:cNvSpPr txBox="1"/>
          <p:nvPr/>
        </p:nvSpPr>
        <p:spPr>
          <a:xfrm>
            <a:off x="1078200" y="2760000"/>
            <a:ext cx="4577800" cy="280000"/>
          </a:xfrm>
          <a:prstGeom prst="rect">
            <a:avLst/>
          </a:prstGeom>
          <a:noFill/>
        </p:spPr>
        <p:txBody>
          <a:bodyPr wrap="square" lIns="0" tIns="0" rIns="0" bIns="0">
            <a:normAutofit/>
          </a:bodyPr>
          <a:lstStyle/>
          <a:p>
            <a:pPr algn="l">
              <a:lnSpc>
                <a:spcPct val="105000"/>
              </a:lnSpc>
              <a:spcBef>
                <a:spcPts val="0"/>
              </a:spcBef>
            </a:pPr>
            <a:r>
              <a:rPr lang="en-GB" sz="1400" b="1">
                <a:solidFill>
                  <a:schemeClr val="accent3">
                    <a:lumMod val="75000"/>
                  </a:schemeClr>
                </a:solidFill>
                <a:latin typeface="+mn-lt"/>
                <a:hlinkClick r:id="rId3">
                  <a:extLst>
                    <a:ext uri="{A12FA001-AC4F-418D-AE19-62706E023703}">
                      <ahyp:hlinkClr xmlns:ahyp="http://schemas.microsoft.com/office/drawing/2018/hyperlinkcolor" val="tx"/>
                    </a:ext>
                  </a:extLst>
                </a:hlinkClick>
              </a:rPr>
              <a:t>BICS collection page</a:t>
            </a:r>
            <a:endParaRPr lang="en-GB" sz="1400" b="1">
              <a:solidFill>
                <a:schemeClr val="accent3">
                  <a:lumMod val="75000"/>
                </a:schemeClr>
              </a:solidFill>
              <a:latin typeface="+mn-lt"/>
            </a:endParaRPr>
          </a:p>
        </p:txBody>
      </p:sp>
      <p:sp>
        <p:nvSpPr>
          <p:cNvPr id="727" name="D"/>
          <p:cNvSpPr txBox="1"/>
          <p:nvPr/>
        </p:nvSpPr>
        <p:spPr>
          <a:xfrm>
            <a:off x="1078200" y="3060000"/>
            <a:ext cx="4577800" cy="500000"/>
          </a:xfrm>
          <a:prstGeom prst="rect">
            <a:avLst/>
          </a:prstGeom>
          <a:noFill/>
        </p:spPr>
        <p:txBody>
          <a:bodyPr wrap="square" lIns="0" tIns="0" rIns="0" bIns="0">
            <a:normAutofit/>
          </a:bodyPr>
          <a:lstStyle/>
          <a:p>
            <a:pPr algn="l">
              <a:lnSpc>
                <a:spcPct val="105000"/>
              </a:lnSpc>
              <a:spcBef>
                <a:spcPts val="0"/>
              </a:spcBef>
            </a:pPr>
            <a:r>
              <a:rPr lang="en-GB" sz="1400" b="0">
                <a:solidFill>
                  <a:srgbClr val="5A6472"/>
                </a:solidFill>
                <a:latin typeface="+mn-lt"/>
              </a:rPr>
              <a:t>Search 'British Industrial Competitiveness Scheme' on gov.uk for the guidance, the checker and updates.</a:t>
            </a:r>
          </a:p>
        </p:txBody>
      </p:sp>
      <p:sp>
        <p:nvSpPr>
          <p:cNvPr id="728" name="T"/>
          <p:cNvSpPr txBox="1"/>
          <p:nvPr/>
        </p:nvSpPr>
        <p:spPr>
          <a:xfrm>
            <a:off x="1078200" y="3700000"/>
            <a:ext cx="4577800" cy="280000"/>
          </a:xfrm>
          <a:prstGeom prst="rect">
            <a:avLst/>
          </a:prstGeom>
          <a:noFill/>
        </p:spPr>
        <p:txBody>
          <a:bodyPr wrap="square" lIns="0" tIns="0" rIns="0" bIns="0">
            <a:normAutofit/>
          </a:bodyPr>
          <a:lstStyle/>
          <a:p>
            <a:pPr algn="l">
              <a:lnSpc>
                <a:spcPct val="105000"/>
              </a:lnSpc>
              <a:spcBef>
                <a:spcPts val="0"/>
              </a:spcBef>
            </a:pPr>
            <a:r>
              <a:rPr lang="en-GB" sz="1400" b="1">
                <a:solidFill>
                  <a:schemeClr val="accent3">
                    <a:lumMod val="75000"/>
                  </a:schemeClr>
                </a:solidFill>
                <a:latin typeface="+mn-lt"/>
                <a:hlinkClick r:id="rId4">
                  <a:extLst>
                    <a:ext uri="{A12FA001-AC4F-418D-AE19-62706E023703}">
                      <ahyp:hlinkClr xmlns:ahyp="http://schemas.microsoft.com/office/drawing/2018/hyperlinkcolor" val="tx"/>
                    </a:ext>
                  </a:extLst>
                </a:hlinkClick>
              </a:rPr>
              <a:t>Eligibility checker</a:t>
            </a:r>
            <a:endParaRPr lang="en-GB" sz="1400" b="1">
              <a:solidFill>
                <a:schemeClr val="accent3">
                  <a:lumMod val="75000"/>
                </a:schemeClr>
              </a:solidFill>
              <a:latin typeface="+mn-lt"/>
            </a:endParaRPr>
          </a:p>
        </p:txBody>
      </p:sp>
      <p:sp>
        <p:nvSpPr>
          <p:cNvPr id="729" name="D"/>
          <p:cNvSpPr txBox="1"/>
          <p:nvPr/>
        </p:nvSpPr>
        <p:spPr>
          <a:xfrm>
            <a:off x="1078200" y="4000000"/>
            <a:ext cx="4577800" cy="500000"/>
          </a:xfrm>
          <a:prstGeom prst="rect">
            <a:avLst/>
          </a:prstGeom>
          <a:noFill/>
        </p:spPr>
        <p:txBody>
          <a:bodyPr wrap="square" lIns="0" tIns="0" rIns="0" bIns="0">
            <a:normAutofit/>
          </a:bodyPr>
          <a:lstStyle/>
          <a:p>
            <a:pPr algn="l">
              <a:lnSpc>
                <a:spcPct val="105000"/>
              </a:lnSpc>
              <a:spcBef>
                <a:spcPts val="0"/>
              </a:spcBef>
            </a:pPr>
            <a:r>
              <a:rPr lang="en-GB" sz="1400" b="0">
                <a:solidFill>
                  <a:srgbClr val="5A6472"/>
                </a:solidFill>
                <a:latin typeface="+mn-lt"/>
              </a:rPr>
              <a:t>Confirms whether you are likely to meet all four criteria before you apply.</a:t>
            </a:r>
          </a:p>
        </p:txBody>
      </p:sp>
      <p:sp>
        <p:nvSpPr>
          <p:cNvPr id="730" name="T"/>
          <p:cNvSpPr txBox="1"/>
          <p:nvPr/>
        </p:nvSpPr>
        <p:spPr>
          <a:xfrm>
            <a:off x="1078200" y="4640000"/>
            <a:ext cx="4577800" cy="280000"/>
          </a:xfrm>
          <a:prstGeom prst="rect">
            <a:avLst/>
          </a:prstGeom>
          <a:noFill/>
        </p:spPr>
        <p:txBody>
          <a:bodyPr wrap="square" lIns="0" tIns="0" rIns="0" bIns="0">
            <a:normAutofit/>
          </a:bodyPr>
          <a:lstStyle/>
          <a:p>
            <a:pPr algn="l">
              <a:lnSpc>
                <a:spcPct val="105000"/>
              </a:lnSpc>
              <a:spcBef>
                <a:spcPts val="0"/>
              </a:spcBef>
            </a:pPr>
            <a:r>
              <a:rPr lang="en-GB" sz="1400" b="1">
                <a:solidFill>
                  <a:schemeClr val="accent3">
                    <a:lumMod val="75000"/>
                  </a:schemeClr>
                </a:solidFill>
                <a:hlinkClick r:id="rId5">
                  <a:extLst>
                    <a:ext uri="{A12FA001-AC4F-418D-AE19-62706E023703}">
                      <ahyp:hlinkClr xmlns:ahyp="http://schemas.microsoft.com/office/drawing/2018/hyperlinkcolor" val="tx"/>
                    </a:ext>
                  </a:extLst>
                </a:hlinkClick>
              </a:rPr>
              <a:t>BICS guidance</a:t>
            </a:r>
            <a:endParaRPr lang="en-GB" sz="1400" b="1">
              <a:solidFill>
                <a:schemeClr val="accent3">
                  <a:lumMod val="75000"/>
                </a:schemeClr>
              </a:solidFill>
              <a:latin typeface="+mn-lt"/>
            </a:endParaRPr>
          </a:p>
        </p:txBody>
      </p:sp>
      <p:sp>
        <p:nvSpPr>
          <p:cNvPr id="731" name="D"/>
          <p:cNvSpPr txBox="1"/>
          <p:nvPr/>
        </p:nvSpPr>
        <p:spPr>
          <a:xfrm>
            <a:off x="1078200" y="4940000"/>
            <a:ext cx="4577800" cy="760000"/>
          </a:xfrm>
          <a:prstGeom prst="rect">
            <a:avLst/>
          </a:prstGeom>
          <a:noFill/>
        </p:spPr>
        <p:txBody>
          <a:bodyPr wrap="square" lIns="0" tIns="0" rIns="0" bIns="0">
            <a:noAutofit/>
          </a:bodyPr>
          <a:lstStyle/>
          <a:p>
            <a:pPr algn="l">
              <a:lnSpc>
                <a:spcPct val="105000"/>
              </a:lnSpc>
              <a:spcBef>
                <a:spcPts val="0"/>
              </a:spcBef>
            </a:pPr>
            <a:r>
              <a:rPr lang="en-GB" sz="1400" b="0">
                <a:solidFill>
                  <a:schemeClr val="accent4">
                    <a:lumMod val="65000"/>
                    <a:lumOff val="35000"/>
                  </a:schemeClr>
                </a:solidFill>
              </a:rPr>
              <a:t>Covers eligibility, how to apply, evidence requirements and ongoing responsibilities in more detail.</a:t>
            </a:r>
          </a:p>
        </p:txBody>
      </p:sp>
      <p:sp>
        <p:nvSpPr>
          <p:cNvPr id="732" name="R732"/>
          <p:cNvSpPr/>
          <p:nvPr/>
        </p:nvSpPr>
        <p:spPr>
          <a:xfrm>
            <a:off x="6296000" y="2000000"/>
            <a:ext cx="5057800" cy="3760000"/>
          </a:xfrm>
          <a:prstGeom prst="rect">
            <a:avLst/>
          </a:prstGeom>
          <a:solidFill>
            <a:srgbClr val="FFF4ED"/>
          </a:solidFill>
          <a:ln>
            <a:noFill/>
          </a:ln>
        </p:spPr>
        <p:txBody>
          <a:bodyPr/>
          <a:lstStyle/>
          <a:p>
            <a:endParaRPr/>
          </a:p>
        </p:txBody>
      </p:sp>
      <p:sp>
        <p:nvSpPr>
          <p:cNvPr id="733" name="R733"/>
          <p:cNvSpPr/>
          <p:nvPr/>
        </p:nvSpPr>
        <p:spPr>
          <a:xfrm>
            <a:off x="6296000" y="2000000"/>
            <a:ext cx="5057800" cy="45720"/>
          </a:xfrm>
          <a:prstGeom prst="rect">
            <a:avLst/>
          </a:prstGeom>
          <a:solidFill>
            <a:srgbClr val="FF4328"/>
          </a:solidFill>
          <a:ln>
            <a:noFill/>
          </a:ln>
        </p:spPr>
        <p:txBody>
          <a:bodyPr/>
          <a:lstStyle/>
          <a:p>
            <a:endParaRPr/>
          </a:p>
        </p:txBody>
      </p:sp>
      <p:sp>
        <p:nvSpPr>
          <p:cNvPr id="734" name="H"/>
          <p:cNvSpPr txBox="1"/>
          <p:nvPr/>
        </p:nvSpPr>
        <p:spPr>
          <a:xfrm>
            <a:off x="6536000" y="2230000"/>
            <a:ext cx="4577800" cy="320000"/>
          </a:xfrm>
          <a:prstGeom prst="rect">
            <a:avLst/>
          </a:prstGeom>
          <a:noFill/>
        </p:spPr>
        <p:txBody>
          <a:bodyPr wrap="square" lIns="0" tIns="0" rIns="0" bIns="0">
            <a:normAutofit/>
          </a:bodyPr>
          <a:lstStyle/>
          <a:p>
            <a:pPr algn="l">
              <a:lnSpc>
                <a:spcPct val="105000"/>
              </a:lnSpc>
              <a:spcBef>
                <a:spcPts val="0"/>
              </a:spcBef>
            </a:pPr>
            <a:r>
              <a:rPr lang="en-GB" sz="1400" b="1">
                <a:solidFill>
                  <a:srgbClr val="191F2B"/>
                </a:solidFill>
                <a:latin typeface="+mn-lt"/>
              </a:rPr>
              <a:t>Who to contact</a:t>
            </a:r>
          </a:p>
        </p:txBody>
      </p:sp>
      <p:sp>
        <p:nvSpPr>
          <p:cNvPr id="735" name="T"/>
          <p:cNvSpPr txBox="1"/>
          <p:nvPr/>
        </p:nvSpPr>
        <p:spPr>
          <a:xfrm>
            <a:off x="6536000" y="2760000"/>
            <a:ext cx="4577800" cy="280000"/>
          </a:xfrm>
          <a:prstGeom prst="rect">
            <a:avLst/>
          </a:prstGeom>
          <a:noFill/>
        </p:spPr>
        <p:txBody>
          <a:bodyPr wrap="square" lIns="0" tIns="0" rIns="0" bIns="0">
            <a:normAutofit/>
          </a:bodyPr>
          <a:lstStyle/>
          <a:p>
            <a:pPr algn="l">
              <a:lnSpc>
                <a:spcPct val="105000"/>
              </a:lnSpc>
              <a:spcBef>
                <a:spcPts val="0"/>
              </a:spcBef>
            </a:pPr>
            <a:r>
              <a:rPr lang="en-GB" sz="1400" b="1">
                <a:solidFill>
                  <a:srgbClr val="191F2B"/>
                </a:solidFill>
                <a:latin typeface="+mn-lt"/>
              </a:rPr>
              <a:t>Questions about the scheme</a:t>
            </a:r>
          </a:p>
        </p:txBody>
      </p:sp>
      <p:sp>
        <p:nvSpPr>
          <p:cNvPr id="736" name="D"/>
          <p:cNvSpPr txBox="1"/>
          <p:nvPr/>
        </p:nvSpPr>
        <p:spPr>
          <a:xfrm>
            <a:off x="6536000" y="3060000"/>
            <a:ext cx="4577800" cy="500000"/>
          </a:xfrm>
          <a:prstGeom prst="rect">
            <a:avLst/>
          </a:prstGeom>
          <a:noFill/>
        </p:spPr>
        <p:txBody>
          <a:bodyPr wrap="square" lIns="0" tIns="0" rIns="0" bIns="0">
            <a:normAutofit/>
          </a:bodyPr>
          <a:lstStyle/>
          <a:p>
            <a:pPr algn="l">
              <a:lnSpc>
                <a:spcPct val="105000"/>
              </a:lnSpc>
              <a:spcBef>
                <a:spcPts val="0"/>
              </a:spcBef>
            </a:pPr>
            <a:r>
              <a:rPr lang="en-GB" sz="1400" b="0">
                <a:solidFill>
                  <a:srgbClr val="5A6472"/>
                </a:solidFill>
                <a:latin typeface="+mn-lt"/>
              </a:rPr>
              <a:t>We will collate questions from today and send an FAQ document, which we will keep updated.</a:t>
            </a:r>
          </a:p>
        </p:txBody>
      </p:sp>
      <p:sp>
        <p:nvSpPr>
          <p:cNvPr id="739" name="T"/>
          <p:cNvSpPr txBox="1"/>
          <p:nvPr/>
        </p:nvSpPr>
        <p:spPr>
          <a:xfrm>
            <a:off x="6536000" y="3700000"/>
            <a:ext cx="4577800" cy="280000"/>
          </a:xfrm>
          <a:prstGeom prst="rect">
            <a:avLst/>
          </a:prstGeom>
          <a:noFill/>
        </p:spPr>
        <p:txBody>
          <a:bodyPr wrap="square" lIns="0" tIns="0" rIns="0" bIns="0">
            <a:normAutofit/>
          </a:bodyPr>
          <a:lstStyle/>
          <a:p>
            <a:pPr algn="l">
              <a:lnSpc>
                <a:spcPct val="105000"/>
              </a:lnSpc>
              <a:spcBef>
                <a:spcPts val="0"/>
              </a:spcBef>
            </a:pPr>
            <a:r>
              <a:rPr lang="en-GB" sz="1400" b="1">
                <a:solidFill>
                  <a:srgbClr val="191F2B"/>
                </a:solidFill>
                <a:latin typeface="+mn-lt"/>
              </a:rPr>
              <a:t>Changes after you are approved</a:t>
            </a:r>
          </a:p>
        </p:txBody>
      </p:sp>
      <p:sp>
        <p:nvSpPr>
          <p:cNvPr id="740" name="D"/>
          <p:cNvSpPr txBox="1"/>
          <p:nvPr/>
        </p:nvSpPr>
        <p:spPr>
          <a:xfrm>
            <a:off x="6536000" y="4000000"/>
            <a:ext cx="4577800" cy="500000"/>
          </a:xfrm>
          <a:prstGeom prst="rect">
            <a:avLst/>
          </a:prstGeom>
          <a:noFill/>
        </p:spPr>
        <p:txBody>
          <a:bodyPr wrap="square" lIns="0" tIns="0" rIns="0" bIns="0">
            <a:normAutofit/>
          </a:bodyPr>
          <a:lstStyle/>
          <a:p>
            <a:pPr algn="l">
              <a:lnSpc>
                <a:spcPct val="105000"/>
              </a:lnSpc>
              <a:spcBef>
                <a:spcPts val="0"/>
              </a:spcBef>
            </a:pPr>
            <a:r>
              <a:rPr lang="en-GB" sz="1400" b="0">
                <a:solidFill>
                  <a:srgbClr val="5A6472"/>
                </a:solidFill>
                <a:latin typeface="+mn-lt"/>
              </a:rPr>
              <a:t>Notify BIST as soon as circumstances change, using the GOV.UK service.</a:t>
            </a:r>
          </a:p>
        </p:txBody>
      </p:sp>
      <p:sp>
        <p:nvSpPr>
          <p:cNvPr id="741" name="Src"/>
          <p:cNvSpPr txBox="1"/>
          <p:nvPr/>
        </p:nvSpPr>
        <p:spPr>
          <a:xfrm>
            <a:off x="838200" y="5960000"/>
            <a:ext cx="10515600" cy="300000"/>
          </a:xfrm>
          <a:prstGeom prst="rect">
            <a:avLst/>
          </a:prstGeom>
          <a:noFill/>
        </p:spPr>
        <p:txBody>
          <a:bodyPr wrap="square" lIns="0" tIns="0" rIns="0" bIns="0">
            <a:normAutofit/>
          </a:bodyPr>
          <a:lstStyle/>
          <a:p>
            <a:pPr algn="l">
              <a:lnSpc>
                <a:spcPct val="105000"/>
              </a:lnSpc>
              <a:spcBef>
                <a:spcPts val="0"/>
              </a:spcBef>
            </a:pPr>
            <a:r>
              <a:rPr lang="en-GB" sz="1400" b="0">
                <a:solidFill>
                  <a:srgbClr val="9AA1AC"/>
                </a:solidFill>
                <a:latin typeface="+mn-lt"/>
              </a:rPr>
              <a:t>Register your interest </a:t>
            </a:r>
            <a:r>
              <a:rPr lang="en-GB" sz="1400">
                <a:solidFill>
                  <a:srgbClr val="9AA1AC"/>
                </a:solidFill>
              </a:rPr>
              <a:t>via the eligibility checker </a:t>
            </a:r>
            <a:r>
              <a:rPr lang="en-GB" sz="1400" b="0">
                <a:solidFill>
                  <a:srgbClr val="9AA1AC"/>
                </a:solidFill>
                <a:latin typeface="+mn-lt"/>
              </a:rPr>
              <a:t>to be notified when the window opens on 1 October 2026.</a:t>
            </a:r>
          </a:p>
        </p:txBody>
      </p:sp>
      <p:pic>
        <p:nvPicPr>
          <p:cNvPr id="578" name="BIST Logo"/>
          <p:cNvPicPr>
            <a:picLocks noChangeAspect="1"/>
          </p:cNvPicPr>
          <p:nvPr/>
        </p:nvPicPr>
        <p:blipFill>
          <a:blip r:embed="rId6"/>
          <a:stretch>
            <a:fillRect/>
          </a:stretch>
        </p:blipFill>
        <p:spPr>
          <a:xfrm>
            <a:off x="10187895" y="0"/>
            <a:ext cx="2004105" cy="1293078"/>
          </a:xfrm>
          <a:prstGeom prst="rect">
            <a:avLst/>
          </a:prstGeom>
        </p:spPr>
      </p:pic>
    </p:spTree>
    <p:extLst>
      <p:ext uri="{BB962C8B-B14F-4D97-AF65-F5344CB8AC3E}">
        <p14:creationId xmlns:p14="http://schemas.microsoft.com/office/powerpoint/2010/main" val="3869226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01B7D-F8C8-4B62-9119-1455EE31EFC3}"/>
            </a:ext>
          </a:extLst>
        </p:cNvPr>
        <p:cNvGrpSpPr/>
        <p:nvPr/>
      </p:nvGrpSpPr>
      <p:grpSpPr>
        <a:xfrm>
          <a:off x="0" y="0"/>
          <a:ext cx="0" cy="0"/>
          <a:chOff x="0" y="0"/>
          <a:chExt cx="0" cy="0"/>
        </a:xfrm>
      </p:grpSpPr>
      <p:sp>
        <p:nvSpPr>
          <p:cNvPr id="899" name="Backdrop"/>
          <p:cNvSpPr/>
          <p:nvPr/>
        </p:nvSpPr>
        <p:spPr>
          <a:xfrm>
            <a:off x="3777500" y="2"/>
            <a:ext cx="4637000" cy="6858000"/>
          </a:xfrm>
          <a:prstGeom prst="rect">
            <a:avLst/>
          </a:prstGeom>
          <a:solidFill>
            <a:srgbClr val="F2F3F4"/>
          </a:solidFill>
          <a:ln>
            <a:noFill/>
          </a:ln>
        </p:spPr>
        <p:txBody>
          <a:bodyPr/>
          <a:lstStyle/>
          <a:p>
            <a:endParaRPr lang="en-GB"/>
          </a:p>
        </p:txBody>
      </p:sp>
      <p:sp>
        <p:nvSpPr>
          <p:cNvPr id="900" name="Page"/>
          <p:cNvSpPr/>
          <p:nvPr/>
        </p:nvSpPr>
        <p:spPr>
          <a:xfrm>
            <a:off x="3777500" y="150000"/>
            <a:ext cx="4637000" cy="6558000"/>
          </a:xfrm>
          <a:prstGeom prst="rect">
            <a:avLst/>
          </a:prstGeom>
          <a:solidFill>
            <a:srgbClr val="FFFFFF"/>
          </a:solidFill>
          <a:ln>
            <a:solidFill>
              <a:srgbClr val="E3E5E8"/>
            </a:solidFill>
          </a:ln>
        </p:spPr>
        <p:txBody>
          <a:bodyPr/>
          <a:lstStyle/>
          <a:p>
            <a:endParaRPr lang="en-GB"/>
          </a:p>
        </p:txBody>
      </p:sp>
      <p:sp>
        <p:nvSpPr>
          <p:cNvPr id="902" name="Accent Bar"/>
          <p:cNvSpPr/>
          <p:nvPr/>
        </p:nvSpPr>
        <p:spPr>
          <a:xfrm>
            <a:off x="3777500" y="1300000"/>
            <a:ext cx="4637000" cy="50000"/>
          </a:xfrm>
          <a:prstGeom prst="rect">
            <a:avLst/>
          </a:prstGeom>
          <a:solidFill>
            <a:srgbClr val="FF4328"/>
          </a:solidFill>
          <a:ln>
            <a:noFill/>
          </a:ln>
        </p:spPr>
        <p:txBody>
          <a:bodyPr/>
          <a:lstStyle/>
          <a:p>
            <a:endParaRPr lang="en-GB"/>
          </a:p>
        </p:txBody>
      </p:sp>
      <p:pic>
        <p:nvPicPr>
          <p:cNvPr id="903" name="BIST Logo" descr="Department for Business and Trade logo"/>
          <p:cNvPicPr>
            <a:picLocks noChangeAspect="1"/>
          </p:cNvPicPr>
          <p:nvPr/>
        </p:nvPicPr>
        <p:blipFill>
          <a:blip r:embed="rId3"/>
          <a:stretch>
            <a:fillRect/>
          </a:stretch>
        </p:blipFill>
        <p:spPr>
          <a:xfrm>
            <a:off x="7577500" y="1335000"/>
            <a:ext cx="837000" cy="540000"/>
          </a:xfrm>
          <a:prstGeom prst="rect">
            <a:avLst/>
          </a:prstGeom>
        </p:spPr>
      </p:pic>
      <p:sp>
        <p:nvSpPr>
          <p:cNvPr id="904" name="BICS Wordmark"/>
          <p:cNvSpPr txBox="1"/>
          <p:nvPr/>
        </p:nvSpPr>
        <p:spPr>
          <a:xfrm>
            <a:off x="3900350" y="1480000"/>
            <a:ext cx="3387149" cy="790000"/>
          </a:xfrm>
          <a:prstGeom prst="rect">
            <a:avLst/>
          </a:prstGeom>
          <a:noFill/>
          <a:ln>
            <a:noFill/>
          </a:ln>
        </p:spPr>
        <p:txBody>
          <a:bodyPr wrap="square" lIns="0" tIns="0" rIns="0" bIns="0" anchor="t">
            <a:normAutofit/>
          </a:bodyPr>
          <a:lstStyle/>
          <a:p>
            <a:pPr algn="l">
              <a:lnSpc>
                <a:spcPct val="90000"/>
              </a:lnSpc>
              <a:spcBef>
                <a:spcPts val="0"/>
              </a:spcBef>
              <a:buNone/>
            </a:pPr>
            <a:r>
              <a:rPr lang="en-GB" b="1">
                <a:solidFill>
                  <a:srgbClr val="FF4328"/>
                </a:solidFill>
                <a:latin typeface="+mn-lt"/>
              </a:rPr>
              <a:t>BRITISH </a:t>
            </a:r>
          </a:p>
          <a:p>
            <a:pPr algn="l">
              <a:lnSpc>
                <a:spcPct val="90000"/>
              </a:lnSpc>
              <a:spcBef>
                <a:spcPts val="0"/>
              </a:spcBef>
              <a:buNone/>
            </a:pPr>
            <a:r>
              <a:rPr lang="en-GB" b="1">
                <a:solidFill>
                  <a:srgbClr val="FF4328"/>
                </a:solidFill>
              </a:rPr>
              <a:t>INDUSTRIAL </a:t>
            </a:r>
          </a:p>
          <a:p>
            <a:pPr algn="l">
              <a:lnSpc>
                <a:spcPct val="90000"/>
              </a:lnSpc>
              <a:spcBef>
                <a:spcPts val="0"/>
              </a:spcBef>
              <a:buNone/>
            </a:pPr>
            <a:r>
              <a:rPr lang="en-GB" b="1">
                <a:solidFill>
                  <a:srgbClr val="FF4328"/>
                </a:solidFill>
                <a:latin typeface="+mn-lt"/>
              </a:rPr>
              <a:t>COMPETITIVENESS SCHEME </a:t>
            </a:r>
          </a:p>
        </p:txBody>
      </p:sp>
      <p:sp>
        <p:nvSpPr>
          <p:cNvPr id="906" name="Headline"/>
          <p:cNvSpPr txBox="1"/>
          <p:nvPr/>
        </p:nvSpPr>
        <p:spPr>
          <a:xfrm>
            <a:off x="4067500" y="2311503"/>
            <a:ext cx="4057000" cy="700000"/>
          </a:xfrm>
          <a:prstGeom prst="rect">
            <a:avLst/>
          </a:prstGeom>
          <a:noFill/>
          <a:ln>
            <a:noFill/>
          </a:ln>
        </p:spPr>
        <p:txBody>
          <a:bodyPr wrap="square" lIns="0" tIns="0" rIns="0" bIns="0" anchor="t">
            <a:normAutofit/>
          </a:bodyPr>
          <a:lstStyle/>
          <a:p>
            <a:pPr algn="l">
              <a:lnSpc>
                <a:spcPct val="95000"/>
              </a:lnSpc>
              <a:spcBef>
                <a:spcPts val="0"/>
              </a:spcBef>
              <a:buNone/>
            </a:pPr>
            <a:r>
              <a:rPr lang="en-GB" sz="1900" b="1">
                <a:solidFill>
                  <a:srgbClr val="191F2B"/>
                </a:solidFill>
                <a:latin typeface="+mn-lt"/>
              </a:rPr>
              <a:t>Cutting electricity costs for British manufacturers</a:t>
            </a:r>
          </a:p>
        </p:txBody>
      </p:sp>
      <p:sp>
        <p:nvSpPr>
          <p:cNvPr id="907" name="Standfirst"/>
          <p:cNvSpPr txBox="1"/>
          <p:nvPr/>
        </p:nvSpPr>
        <p:spPr>
          <a:xfrm>
            <a:off x="4067500" y="2922897"/>
            <a:ext cx="4057000" cy="694206"/>
          </a:xfrm>
          <a:prstGeom prst="rect">
            <a:avLst/>
          </a:prstGeom>
          <a:noFill/>
          <a:ln>
            <a:noFill/>
          </a:ln>
        </p:spPr>
        <p:txBody>
          <a:bodyPr wrap="square" lIns="0" tIns="0" rIns="0" bIns="0" anchor="t">
            <a:normAutofit lnSpcReduction="10000"/>
          </a:bodyPr>
          <a:lstStyle/>
          <a:p>
            <a:pPr algn="l">
              <a:lnSpc>
                <a:spcPct val="105000"/>
              </a:lnSpc>
              <a:spcBef>
                <a:spcPts val="0"/>
              </a:spcBef>
              <a:buNone/>
            </a:pPr>
            <a:r>
              <a:rPr lang="en-GB" sz="1150" b="0">
                <a:solidFill>
                  <a:srgbClr val="5A6472"/>
                </a:solidFill>
                <a:latin typeface="+mn-lt"/>
              </a:rPr>
              <a:t>Savings of up to £40 per MWh from April 2027</a:t>
            </a:r>
            <a:r>
              <a:rPr lang="en-GB" sz="1150">
                <a:solidFill>
                  <a:srgbClr val="5A6472"/>
                </a:solidFill>
              </a:rPr>
              <a:t>. </a:t>
            </a:r>
            <a:r>
              <a:rPr lang="en-GB" sz="1150" b="0">
                <a:solidFill>
                  <a:srgbClr val="5A6472"/>
                </a:solidFill>
                <a:latin typeface="+mn-lt"/>
              </a:rPr>
              <a:t>Plus an additional payment reflecting the support businesses would have received had the scheme been in operation earlier. Applications open 1 October. </a:t>
            </a:r>
            <a:endParaRPr lang="en-GB" sz="1150" b="1">
              <a:solidFill>
                <a:srgbClr val="5A6472"/>
              </a:solidFill>
              <a:latin typeface="+mn-lt"/>
            </a:endParaRPr>
          </a:p>
        </p:txBody>
      </p:sp>
      <p:sp>
        <p:nvSpPr>
          <p:cNvPr id="910" name="Step Card 1"/>
          <p:cNvSpPr txBox="1"/>
          <p:nvPr/>
        </p:nvSpPr>
        <p:spPr>
          <a:xfrm>
            <a:off x="4067500" y="3683004"/>
            <a:ext cx="4057000" cy="600000"/>
          </a:xfrm>
          <a:prstGeom prst="rect">
            <a:avLst/>
          </a:prstGeom>
          <a:solidFill>
            <a:srgbClr val="F7F7F8"/>
          </a:solidFill>
          <a:ln>
            <a:noFill/>
          </a:ln>
        </p:spPr>
        <p:txBody>
          <a:bodyPr wrap="square" lIns="137160" tIns="82296" rIns="137160" bIns="82296" anchor="t">
            <a:normAutofit fontScale="92500" lnSpcReduction="20000"/>
          </a:bodyPr>
          <a:lstStyle/>
          <a:p>
            <a:pPr algn="l">
              <a:lnSpc>
                <a:spcPct val="100000"/>
              </a:lnSpc>
              <a:spcBef>
                <a:spcPts val="0"/>
              </a:spcBef>
              <a:buNone/>
            </a:pPr>
            <a:r>
              <a:rPr lang="en-GB" sz="1200" b="1">
                <a:solidFill>
                  <a:srgbClr val="FF4328"/>
                </a:solidFill>
                <a:latin typeface="+mn-lt"/>
              </a:rPr>
              <a:t>01  CHECK</a:t>
            </a:r>
          </a:p>
          <a:p>
            <a:pPr algn="l">
              <a:lnSpc>
                <a:spcPct val="100000"/>
              </a:lnSpc>
              <a:spcBef>
                <a:spcPts val="400"/>
              </a:spcBef>
              <a:buNone/>
            </a:pPr>
            <a:r>
              <a:rPr lang="en-GB" sz="1100" b="0">
                <a:solidFill>
                  <a:srgbClr val="191F2B"/>
                </a:solidFill>
                <a:latin typeface="+mn-lt"/>
              </a:rPr>
              <a:t>Use the </a:t>
            </a:r>
            <a:r>
              <a:rPr lang="en-GB" sz="1100" b="0">
                <a:solidFill>
                  <a:schemeClr val="accent3">
                    <a:lumMod val="75000"/>
                  </a:schemeClr>
                </a:solidFill>
                <a:latin typeface="+mn-lt"/>
                <a:hlinkClick r:id="rId4"/>
              </a:rPr>
              <a:t>BICS eligibility checker</a:t>
            </a:r>
            <a:r>
              <a:rPr lang="en-GB" sz="1100" b="0">
                <a:solidFill>
                  <a:srgbClr val="191F2B"/>
                </a:solidFill>
                <a:latin typeface="+mn-lt"/>
              </a:rPr>
              <a:t> to confirm you are likely to qualify and register your interest.</a:t>
            </a:r>
          </a:p>
        </p:txBody>
      </p:sp>
      <p:sp>
        <p:nvSpPr>
          <p:cNvPr id="911" name="Step Card 2"/>
          <p:cNvSpPr txBox="1"/>
          <p:nvPr/>
        </p:nvSpPr>
        <p:spPr>
          <a:xfrm>
            <a:off x="4067500" y="4363004"/>
            <a:ext cx="4057000" cy="600000"/>
          </a:xfrm>
          <a:prstGeom prst="rect">
            <a:avLst/>
          </a:prstGeom>
          <a:solidFill>
            <a:srgbClr val="F7F7F8"/>
          </a:solidFill>
          <a:ln>
            <a:noFill/>
          </a:ln>
        </p:spPr>
        <p:txBody>
          <a:bodyPr wrap="square" lIns="137160" tIns="82296" rIns="137160" bIns="82296" anchor="t">
            <a:normAutofit fontScale="92500"/>
          </a:bodyPr>
          <a:lstStyle/>
          <a:p>
            <a:pPr algn="l">
              <a:lnSpc>
                <a:spcPct val="100000"/>
              </a:lnSpc>
              <a:spcBef>
                <a:spcPts val="0"/>
              </a:spcBef>
              <a:buNone/>
            </a:pPr>
            <a:r>
              <a:rPr lang="en-GB" sz="1200" b="1">
                <a:solidFill>
                  <a:srgbClr val="FF4328"/>
                </a:solidFill>
                <a:latin typeface="+mn-lt"/>
              </a:rPr>
              <a:t>02  PREPARE</a:t>
            </a:r>
          </a:p>
          <a:p>
            <a:pPr algn="l">
              <a:lnSpc>
                <a:spcPct val="100000"/>
              </a:lnSpc>
              <a:spcBef>
                <a:spcPts val="400"/>
              </a:spcBef>
              <a:buNone/>
            </a:pPr>
            <a:r>
              <a:rPr lang="en-GB" sz="1100" b="0">
                <a:solidFill>
                  <a:srgbClr val="191F2B"/>
                </a:solidFill>
                <a:latin typeface="+mn-lt"/>
              </a:rPr>
              <a:t>Read the </a:t>
            </a:r>
            <a:r>
              <a:rPr lang="en-GB" sz="1100" b="0">
                <a:solidFill>
                  <a:schemeClr val="accent3">
                    <a:lumMod val="75000"/>
                  </a:schemeClr>
                </a:solidFill>
                <a:latin typeface="+mn-lt"/>
                <a:hlinkClick r:id="rId5"/>
              </a:rPr>
              <a:t>guidance</a:t>
            </a:r>
            <a:r>
              <a:rPr lang="en-GB" sz="1100" b="0">
                <a:solidFill>
                  <a:srgbClr val="191F2B"/>
                </a:solidFill>
                <a:latin typeface="+mn-lt"/>
              </a:rPr>
              <a:t> on GOV.UK and gather the evidence you will need.</a:t>
            </a:r>
          </a:p>
        </p:txBody>
      </p:sp>
      <p:sp>
        <p:nvSpPr>
          <p:cNvPr id="912" name="Step Card 3"/>
          <p:cNvSpPr txBox="1"/>
          <p:nvPr/>
        </p:nvSpPr>
        <p:spPr>
          <a:xfrm>
            <a:off x="4067500" y="5043004"/>
            <a:ext cx="4057000" cy="600000"/>
          </a:xfrm>
          <a:prstGeom prst="rect">
            <a:avLst/>
          </a:prstGeom>
          <a:solidFill>
            <a:srgbClr val="F7F7F8"/>
          </a:solidFill>
          <a:ln>
            <a:noFill/>
          </a:ln>
        </p:spPr>
        <p:txBody>
          <a:bodyPr wrap="square" lIns="137160" tIns="82296" rIns="137160" bIns="82296" anchor="t">
            <a:normAutofit fontScale="92500" lnSpcReduction="20000"/>
          </a:bodyPr>
          <a:lstStyle/>
          <a:p>
            <a:pPr algn="l">
              <a:lnSpc>
                <a:spcPct val="100000"/>
              </a:lnSpc>
              <a:spcBef>
                <a:spcPts val="0"/>
              </a:spcBef>
              <a:buNone/>
            </a:pPr>
            <a:r>
              <a:rPr lang="en-GB" sz="1200" b="1">
                <a:solidFill>
                  <a:srgbClr val="FF4328"/>
                </a:solidFill>
                <a:latin typeface="+mn-lt"/>
              </a:rPr>
              <a:t>03  APPLY</a:t>
            </a:r>
          </a:p>
          <a:p>
            <a:pPr algn="l">
              <a:lnSpc>
                <a:spcPct val="100000"/>
              </a:lnSpc>
              <a:spcBef>
                <a:spcPts val="400"/>
              </a:spcBef>
              <a:buNone/>
            </a:pPr>
            <a:r>
              <a:rPr lang="en-GB" sz="1100" b="0">
                <a:solidFill>
                  <a:srgbClr val="191F2B"/>
                </a:solidFill>
                <a:latin typeface="+mn-lt"/>
              </a:rPr>
              <a:t>Apply from </a:t>
            </a:r>
            <a:r>
              <a:rPr lang="en-GB" sz="1100" b="1">
                <a:solidFill>
                  <a:srgbClr val="191F2B"/>
                </a:solidFill>
                <a:latin typeface="+mn-lt"/>
              </a:rPr>
              <a:t>1 October 2026</a:t>
            </a:r>
            <a:r>
              <a:rPr lang="en-GB" sz="1100" b="0">
                <a:solidFill>
                  <a:srgbClr val="191F2B"/>
                </a:solidFill>
                <a:latin typeface="+mn-lt"/>
              </a:rPr>
              <a:t>. The window closes at 23:59 on 30 November 2026. Decisions by mid-January 2027.</a:t>
            </a:r>
          </a:p>
        </p:txBody>
      </p:sp>
      <p:sp>
        <p:nvSpPr>
          <p:cNvPr id="920" name="Webinar Band"/>
          <p:cNvSpPr txBox="1"/>
          <p:nvPr/>
        </p:nvSpPr>
        <p:spPr>
          <a:xfrm>
            <a:off x="4067500" y="5743004"/>
            <a:ext cx="4057000" cy="600000"/>
          </a:xfrm>
          <a:prstGeom prst="rect">
            <a:avLst/>
          </a:prstGeom>
          <a:solidFill>
            <a:srgbClr val="FFF4ED"/>
          </a:solidFill>
          <a:ln>
            <a:noFill/>
          </a:ln>
        </p:spPr>
        <p:txBody>
          <a:bodyPr wrap="square" lIns="137160" tIns="82296" rIns="137160" bIns="82296" anchor="t">
            <a:normAutofit/>
          </a:bodyPr>
          <a:lstStyle/>
          <a:p>
            <a:r>
              <a:rPr lang="en-GB" sz="1200" b="1">
                <a:solidFill>
                  <a:srgbClr val="FF4328"/>
                </a:solidFill>
                <a:latin typeface="+mn-lt"/>
              </a:rPr>
              <a:t>JOIN A WEBINAR</a:t>
            </a:r>
            <a:endParaRPr lang="en-GB" sz="1100">
              <a:solidFill>
                <a:srgbClr val="004DBF"/>
              </a:solidFill>
              <a:hlinkClick r:id="" action="ppaction://noaction">
                <a:extLst>
                  <a:ext uri="{A12FA001-AC4F-418D-AE19-62706E023703}">
                    <ahyp:hlinkClr xmlns:ahyp="http://schemas.microsoft.com/office/drawing/2018/hyperlinkcolor" val="tx"/>
                  </a:ext>
                </a:extLst>
              </a:hlinkClick>
            </a:endParaRPr>
          </a:p>
          <a:p>
            <a:pPr algn="l">
              <a:lnSpc>
                <a:spcPct val="100000"/>
              </a:lnSpc>
              <a:spcBef>
                <a:spcPts val="0"/>
              </a:spcBef>
              <a:buNone/>
            </a:pPr>
            <a:r>
              <a:rPr lang="en-GB" sz="1100">
                <a:solidFill>
                  <a:srgbClr val="5A6472"/>
                </a:solidFill>
              </a:rPr>
              <a:t> </a:t>
            </a:r>
            <a:r>
              <a:rPr lang="en-GB" sz="1100" b="0">
                <a:solidFill>
                  <a:srgbClr val="5A6472"/>
                </a:solidFill>
                <a:latin typeface="+mn-lt"/>
              </a:rPr>
              <a:t>  9 Sept: </a:t>
            </a:r>
            <a:r>
              <a:rPr lang="en-GB" sz="1100" b="0">
                <a:solidFill>
                  <a:schemeClr val="accent3">
                    <a:lumMod val="75000"/>
                  </a:schemeClr>
                </a:solidFill>
                <a:latin typeface="+mn-lt"/>
                <a:hlinkClick r:id="rId6">
                  <a:extLst>
                    <a:ext uri="{A12FA001-AC4F-418D-AE19-62706E023703}">
                      <ahyp:hlinkClr xmlns:ahyp="http://schemas.microsoft.com/office/drawing/2018/hyperlinkcolor" val="tx"/>
                    </a:ext>
                  </a:extLst>
                </a:hlinkClick>
              </a:rPr>
              <a:t>Sign up</a:t>
            </a:r>
            <a:r>
              <a:rPr lang="en-GB" sz="1100" b="0">
                <a:solidFill>
                  <a:srgbClr val="5A6472"/>
                </a:solidFill>
                <a:latin typeface="+mn-lt"/>
              </a:rPr>
              <a:t>   |   24 Sept: </a:t>
            </a:r>
            <a:r>
              <a:rPr lang="en-GB" sz="1100" b="0">
                <a:solidFill>
                  <a:schemeClr val="accent3">
                    <a:lumMod val="75000"/>
                  </a:schemeClr>
                </a:solidFill>
                <a:latin typeface="+mn-lt"/>
                <a:hlinkClick r:id="rId7">
                  <a:extLst>
                    <a:ext uri="{A12FA001-AC4F-418D-AE19-62706E023703}">
                      <ahyp:hlinkClr xmlns:ahyp="http://schemas.microsoft.com/office/drawing/2018/hyperlinkcolor" val="tx"/>
                    </a:ext>
                  </a:extLst>
                </a:hlinkClick>
              </a:rPr>
              <a:t>Sign up</a:t>
            </a:r>
            <a:endParaRPr lang="en-GB" sz="1100" b="0">
              <a:solidFill>
                <a:schemeClr val="accent3">
                  <a:lumMod val="75000"/>
                </a:schemeClr>
              </a:solidFill>
              <a:latin typeface="+mn-lt"/>
              <a:cs typeface="Arial"/>
              <a:hlinkClick r:id="" action="ppaction://noaction">
                <a:extLst>
                  <a:ext uri="{A12FA001-AC4F-418D-AE19-62706E023703}">
                    <ahyp:hlinkClr xmlns:ahyp="http://schemas.microsoft.com/office/drawing/2018/hyperlinkcolor" val="tx"/>
                  </a:ext>
                </a:extLst>
              </a:hlinkClick>
            </a:endParaRPr>
          </a:p>
        </p:txBody>
      </p:sp>
      <p:sp>
        <p:nvSpPr>
          <p:cNvPr id="921" name="Footer"/>
          <p:cNvSpPr txBox="1"/>
          <p:nvPr/>
        </p:nvSpPr>
        <p:spPr>
          <a:xfrm>
            <a:off x="4067500" y="6393004"/>
            <a:ext cx="4057000" cy="230000"/>
          </a:xfrm>
          <a:prstGeom prst="rect">
            <a:avLst/>
          </a:prstGeom>
          <a:noFill/>
          <a:ln>
            <a:noFill/>
          </a:ln>
        </p:spPr>
        <p:txBody>
          <a:bodyPr wrap="square" lIns="0" tIns="0" rIns="0" bIns="0" anchor="t">
            <a:normAutofit fontScale="92500"/>
          </a:bodyPr>
          <a:lstStyle/>
          <a:p>
            <a:pPr algn="l">
              <a:lnSpc>
                <a:spcPct val="100000"/>
              </a:lnSpc>
              <a:spcBef>
                <a:spcPts val="0"/>
              </a:spcBef>
              <a:buNone/>
            </a:pPr>
            <a:r>
              <a:rPr lang="en-GB" sz="1000" b="0">
                <a:solidFill>
                  <a:srgbClr val="5A6472"/>
                </a:solidFill>
                <a:latin typeface="+mn-lt"/>
              </a:rPr>
              <a:t>For more information see: </a:t>
            </a:r>
            <a:r>
              <a:rPr lang="en-GB" sz="1000" b="0">
                <a:solidFill>
                  <a:schemeClr val="accent3">
                    <a:lumMod val="75000"/>
                  </a:schemeClr>
                </a:solidFill>
                <a:latin typeface="+mn-lt"/>
                <a:hlinkClick r:id="rId8"/>
              </a:rPr>
              <a:t>British Industrial Competitiveness Scheme - GOV.UK</a:t>
            </a:r>
          </a:p>
        </p:txBody>
      </p:sp>
      <p:pic>
        <p:nvPicPr>
          <p:cNvPr id="3" name="Picture 2" descr="Worker in factory">
            <a:extLst>
              <a:ext uri="{FF2B5EF4-FFF2-40B4-BE49-F238E27FC236}">
                <a16:creationId xmlns:a16="http://schemas.microsoft.com/office/drawing/2014/main" id="{88E07F13-1C33-FD6C-2E76-5CDDC47B6A8F}"/>
              </a:ext>
            </a:extLst>
          </p:cNvPr>
          <p:cNvPicPr>
            <a:picLocks noChangeAspect="1"/>
          </p:cNvPicPr>
          <p:nvPr/>
        </p:nvPicPr>
        <p:blipFill>
          <a:blip r:embed="rId9">
            <a:extLst>
              <a:ext uri="{28A0092B-C50C-407E-A947-70E740481C1C}">
                <a14:useLocalDpi xmlns:a14="http://schemas.microsoft.com/office/drawing/2010/main" val="0"/>
              </a:ext>
            </a:extLst>
          </a:blip>
          <a:srcRect t="18606" b="39553"/>
          <a:stretch>
            <a:fillRect/>
          </a:stretch>
        </p:blipFill>
        <p:spPr>
          <a:xfrm>
            <a:off x="3777500" y="149119"/>
            <a:ext cx="4637000" cy="1150882"/>
          </a:xfrm>
          <a:prstGeom prst="rect">
            <a:avLst/>
          </a:prstGeom>
        </p:spPr>
      </p:pic>
    </p:spTree>
    <p:extLst>
      <p:ext uri="{BB962C8B-B14F-4D97-AF65-F5344CB8AC3E}">
        <p14:creationId xmlns:p14="http://schemas.microsoft.com/office/powerpoint/2010/main" val="3311882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2" y="365126"/>
            <a:ext cx="10515600" cy="560000"/>
          </a:xfrm>
          <a:prstGeom prst="rect">
            <a:avLst/>
          </a:prstGeom>
        </p:spPr>
        <p:txBody>
          <a:bodyPr>
            <a:normAutofit/>
          </a:bodyPr>
          <a:lstStyle/>
          <a:p>
            <a:r>
              <a:rPr lang="en-GB"/>
              <a:t>READY-MADE COPY TO SHARE</a:t>
            </a:r>
          </a:p>
        </p:txBody>
      </p:sp>
      <p:sp>
        <p:nvSpPr>
          <p:cNvPr id="4" name="Standfirst"/>
          <p:cNvSpPr txBox="1"/>
          <p:nvPr/>
        </p:nvSpPr>
        <p:spPr>
          <a:xfrm>
            <a:off x="838202" y="1060001"/>
            <a:ext cx="10515600" cy="440000"/>
          </a:xfrm>
          <a:prstGeom prst="rect">
            <a:avLst/>
          </a:prstGeom>
          <a:noFill/>
          <a:ln>
            <a:noFill/>
          </a:ln>
        </p:spPr>
        <p:txBody>
          <a:bodyPr wrap="square" lIns="182880" tIns="146880" rIns="182880" bIns="146880" anchor="t">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2B2B2B"/>
                </a:solidFill>
                <a:effectLst/>
                <a:uLnTx/>
                <a:uFillTx/>
                <a:latin typeface="Arial" panose="020B0604020202020204"/>
                <a:ea typeface="+mn-ea"/>
                <a:cs typeface="+mn-cs"/>
              </a:rPr>
              <a:t>Lift and shift for newsletters, emails and bulletins - three lengths of the same message. Please keep the dates, figures and links as written.</a:t>
            </a:r>
          </a:p>
        </p:txBody>
      </p:sp>
      <p:sp>
        <p:nvSpPr>
          <p:cNvPr id="10" name="Short copy"/>
          <p:cNvSpPr txBox="1"/>
          <p:nvPr/>
        </p:nvSpPr>
        <p:spPr>
          <a:xfrm>
            <a:off x="838201" y="1700001"/>
            <a:ext cx="5000000" cy="1420000"/>
          </a:xfrm>
          <a:prstGeom prst="rect">
            <a:avLst/>
          </a:prstGeom>
          <a:solidFill>
            <a:srgbClr val="F4F4F2"/>
          </a:solidFill>
          <a:ln>
            <a:noFill/>
          </a:ln>
        </p:spPr>
        <p:txBody>
          <a:bodyPr wrap="square" lIns="182880" tIns="146880" rIns="182880" bIns="14688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rgbClr val="FF4328"/>
                </a:solidFill>
                <a:effectLst/>
                <a:uLnTx/>
                <a:uFillTx/>
                <a:latin typeface="Arial" panose="020B0604020202020204"/>
                <a:ea typeface="+mn-ea"/>
                <a:cs typeface="+mn-cs"/>
              </a:rPr>
              <a:t>SHORT - social post or bulletin item</a:t>
            </a:r>
          </a:p>
          <a:p>
            <a:pPr marL="0" marR="0" lvl="0" indent="0" algn="l" defTabSz="914400" rtl="0" eaLnBrk="1" fontAlgn="auto" latinLnBrk="0" hangingPunct="1">
              <a:lnSpc>
                <a:spcPct val="100000"/>
              </a:lnSpc>
              <a:spcBef>
                <a:spcPts val="700"/>
              </a:spcBef>
              <a:spcAft>
                <a:spcPts val="0"/>
              </a:spcAft>
              <a:buClrTx/>
              <a:buSzTx/>
              <a:buFontTx/>
              <a:buNone/>
              <a:tabLst/>
              <a:defRPr/>
            </a:pPr>
            <a:r>
              <a:rPr kumimoji="0" lang="en-GB" sz="1150" b="0" i="0" u="none" strike="noStrike" kern="1200" cap="none" spc="0" normalizeH="0" baseline="0" noProof="0">
                <a:ln>
                  <a:noFill/>
                </a:ln>
                <a:solidFill>
                  <a:srgbClr val="2B2B2B"/>
                </a:solidFill>
                <a:effectLst/>
                <a:uLnTx/>
                <a:uFillTx/>
                <a:latin typeface="Arial" panose="020B0604020202020204"/>
                <a:ea typeface="+mn-ea"/>
                <a:cs typeface="+mn-cs"/>
              </a:rPr>
              <a:t>Cutting electricity costs for British manufacturers: applications for the British Industrial Competitiveness Scheme (BICS) open on </a:t>
            </a:r>
            <a:r>
              <a:rPr kumimoji="0" lang="en-GB" sz="1150" b="1" i="0" u="none" strike="noStrike" kern="1200" cap="none" spc="0" normalizeH="0" baseline="0" noProof="0">
                <a:ln>
                  <a:noFill/>
                </a:ln>
                <a:solidFill>
                  <a:srgbClr val="2B2B2B"/>
                </a:solidFill>
                <a:effectLst/>
                <a:uLnTx/>
                <a:uFillTx/>
                <a:latin typeface="Arial" panose="020B0604020202020204"/>
                <a:ea typeface="+mn-ea"/>
                <a:cs typeface="+mn-cs"/>
              </a:rPr>
              <a:t>1 October and close on 30 November 2026</a:t>
            </a:r>
            <a:r>
              <a:rPr kumimoji="0" lang="en-GB" sz="1150" b="0" i="0" u="none" strike="noStrike" kern="1200" cap="none" spc="0" normalizeH="0" baseline="0" noProof="0">
                <a:ln>
                  <a:noFill/>
                </a:ln>
                <a:solidFill>
                  <a:srgbClr val="2B2B2B"/>
                </a:solidFill>
                <a:effectLst/>
                <a:uLnTx/>
                <a:uFillTx/>
                <a:latin typeface="Arial" panose="020B0604020202020204"/>
                <a:ea typeface="+mn-ea"/>
                <a:cs typeface="+mn-cs"/>
              </a:rPr>
              <a:t>. Check whether your business is likely to be eligible in minutes using the </a:t>
            </a:r>
            <a:r>
              <a:rPr kumimoji="0" lang="en-GB" sz="1150" b="0" i="0" u="none" strike="noStrike" kern="1200" cap="none" spc="0" normalizeH="0" baseline="0" noProof="0">
                <a:ln>
                  <a:noFill/>
                </a:ln>
                <a:solidFill>
                  <a:srgbClr val="0066FF"/>
                </a:solidFill>
                <a:effectLst/>
                <a:uLnTx/>
                <a:uFillTx/>
                <a:latin typeface="Arial" panose="020B0604020202020204"/>
                <a:ea typeface="+mn-ea"/>
                <a:cs typeface="+mn-cs"/>
                <a:hlinkClick r:id="rId2">
                  <a:extLst>
                    <a:ext uri="{A12FA001-AC4F-418D-AE19-62706E023703}">
                      <ahyp:hlinkClr xmlns:ahyp="http://schemas.microsoft.com/office/drawing/2018/hyperlinkcolor" val="tx"/>
                    </a:ext>
                  </a:extLst>
                </a:hlinkClick>
              </a:rPr>
              <a:t>eligibility checker </a:t>
            </a:r>
            <a:r>
              <a:rPr kumimoji="0" lang="en-GB" sz="1150" b="0" i="0" u="none" strike="noStrike" kern="1200" cap="none" spc="0" normalizeH="0" baseline="0" noProof="0">
                <a:ln>
                  <a:noFill/>
                </a:ln>
                <a:solidFill>
                  <a:srgbClr val="2B2B2B"/>
                </a:solidFill>
                <a:effectLst/>
                <a:uLnTx/>
                <a:uFillTx/>
                <a:latin typeface="Arial" panose="020B0604020202020204"/>
                <a:ea typeface="+mn-ea"/>
                <a:cs typeface="+mn-cs"/>
              </a:rPr>
              <a:t>on GOV.UK.</a:t>
            </a:r>
          </a:p>
        </p:txBody>
      </p:sp>
      <p:sp>
        <p:nvSpPr>
          <p:cNvPr id="11" name="Medium copy"/>
          <p:cNvSpPr txBox="1"/>
          <p:nvPr/>
        </p:nvSpPr>
        <p:spPr>
          <a:xfrm>
            <a:off x="838201" y="3220001"/>
            <a:ext cx="5000000" cy="2340000"/>
          </a:xfrm>
          <a:prstGeom prst="rect">
            <a:avLst/>
          </a:prstGeom>
          <a:solidFill>
            <a:srgbClr val="F4F4F2"/>
          </a:solidFill>
          <a:ln>
            <a:noFill/>
          </a:ln>
        </p:spPr>
        <p:txBody>
          <a:bodyPr wrap="square" lIns="182880" tIns="146880" rIns="182880" bIns="14688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rgbClr val="FF4328"/>
                </a:solidFill>
                <a:effectLst/>
                <a:uLnTx/>
                <a:uFillTx/>
                <a:latin typeface="Arial" panose="020B0604020202020204"/>
                <a:ea typeface="+mn-ea"/>
                <a:cs typeface="+mn-cs"/>
              </a:rPr>
              <a:t>MEDIUM - newsletter item or email</a:t>
            </a:r>
          </a:p>
          <a:p>
            <a:pPr marL="0" marR="0" lvl="0" indent="0" algn="l" defTabSz="914400" rtl="0" eaLnBrk="1" fontAlgn="auto" latinLnBrk="0" hangingPunct="1">
              <a:lnSpc>
                <a:spcPct val="100000"/>
              </a:lnSpc>
              <a:spcBef>
                <a:spcPts val="700"/>
              </a:spcBef>
              <a:spcAft>
                <a:spcPts val="0"/>
              </a:spcAft>
              <a:buClrTx/>
              <a:buSzTx/>
              <a:buFontTx/>
              <a:buNone/>
              <a:tabLst/>
              <a:defRPr/>
            </a:pPr>
            <a:r>
              <a:rPr kumimoji="0" lang="en-GB" sz="1150" b="0" i="0" u="none" strike="noStrike" kern="1200" cap="none" spc="0" normalizeH="0" baseline="0" noProof="0">
                <a:ln>
                  <a:noFill/>
                </a:ln>
                <a:solidFill>
                  <a:srgbClr val="2B2B2B"/>
                </a:solidFill>
                <a:effectLst/>
                <a:uLnTx/>
                <a:uFillTx/>
                <a:latin typeface="Arial" panose="020B0604020202020204"/>
                <a:ea typeface="+mn-ea"/>
                <a:cs typeface="+mn-cs"/>
              </a:rPr>
              <a:t>Applications for the British Industrial Competitiveness Scheme (BICS) open on </a:t>
            </a:r>
            <a:r>
              <a:rPr kumimoji="0" lang="en-GB" sz="1150" b="1" i="0" u="none" strike="noStrike" kern="1200" cap="none" spc="0" normalizeH="0" baseline="0" noProof="0">
                <a:ln>
                  <a:noFill/>
                </a:ln>
                <a:solidFill>
                  <a:srgbClr val="2B2B2B"/>
                </a:solidFill>
                <a:effectLst/>
                <a:uLnTx/>
                <a:uFillTx/>
                <a:latin typeface="Arial" panose="020B0604020202020204"/>
                <a:ea typeface="+mn-ea"/>
                <a:cs typeface="+mn-cs"/>
              </a:rPr>
              <a:t>1 October 2026 and close at 23:59 on 30 November 2026</a:t>
            </a:r>
            <a:r>
              <a:rPr kumimoji="0" lang="en-GB" sz="1150" b="0" i="0" u="none" strike="noStrike" kern="1200" cap="none" spc="0" normalizeH="0" baseline="0" noProof="0">
                <a:ln>
                  <a:noFill/>
                </a:ln>
                <a:solidFill>
                  <a:srgbClr val="2B2B2B"/>
                </a:solidFill>
                <a:effectLst/>
                <a:uLnTx/>
                <a:uFillTx/>
                <a:latin typeface="Arial" panose="020B0604020202020204"/>
                <a:ea typeface="+mn-ea"/>
                <a:cs typeface="+mn-cs"/>
              </a:rPr>
              <a:t>.</a:t>
            </a:r>
          </a:p>
          <a:p>
            <a:pPr marL="0" marR="0" lvl="0" indent="0" algn="l" defTabSz="914400" rtl="0" eaLnBrk="1" fontAlgn="auto" latinLnBrk="0" hangingPunct="1">
              <a:lnSpc>
                <a:spcPct val="100000"/>
              </a:lnSpc>
              <a:spcBef>
                <a:spcPts val="700"/>
              </a:spcBef>
              <a:spcAft>
                <a:spcPts val="0"/>
              </a:spcAft>
              <a:buClrTx/>
              <a:buSzTx/>
              <a:buFontTx/>
              <a:buNone/>
              <a:tabLst/>
              <a:defRPr/>
            </a:pPr>
            <a:r>
              <a:rPr kumimoji="0" lang="en-GB" sz="1150" b="0" i="0" u="none" strike="noStrike" kern="1200" cap="none" spc="0" normalizeH="0" baseline="0" noProof="0">
                <a:ln>
                  <a:noFill/>
                </a:ln>
                <a:solidFill>
                  <a:srgbClr val="2B2B2B"/>
                </a:solidFill>
                <a:effectLst/>
                <a:uLnTx/>
                <a:uFillTx/>
                <a:latin typeface="Arial" panose="020B0604020202020204"/>
                <a:ea typeface="+mn-ea"/>
                <a:cs typeface="+mn-cs"/>
              </a:rPr>
              <a:t>Announced as part of the Industrial Strategy, BICS cuts electricity costs for eligible manufacturers in Great Britain, with savings of up to £40 per MWh reaching bills from April 2027. Over 10,000 businesses are expected to be eligible.</a:t>
            </a:r>
          </a:p>
          <a:p>
            <a:pPr marL="0" marR="0" lvl="0" indent="0" algn="l" defTabSz="914400" rtl="0" eaLnBrk="1" fontAlgn="auto" latinLnBrk="0" hangingPunct="1">
              <a:lnSpc>
                <a:spcPct val="100000"/>
              </a:lnSpc>
              <a:spcBef>
                <a:spcPts val="700"/>
              </a:spcBef>
              <a:spcAft>
                <a:spcPts val="0"/>
              </a:spcAft>
              <a:buClrTx/>
              <a:buSzTx/>
              <a:buFontTx/>
              <a:buNone/>
              <a:tabLst/>
              <a:defRPr/>
            </a:pPr>
            <a:r>
              <a:rPr kumimoji="0" lang="en-GB" sz="1150" b="0" i="0" u="none" strike="noStrike" kern="1200" cap="none" spc="0" normalizeH="0" baseline="0" noProof="0">
                <a:ln>
                  <a:noFill/>
                </a:ln>
                <a:solidFill>
                  <a:srgbClr val="2B2B2B"/>
                </a:solidFill>
                <a:effectLst/>
                <a:uLnTx/>
                <a:uFillTx/>
                <a:latin typeface="Arial" panose="020B0604020202020204"/>
                <a:ea typeface="+mn-ea"/>
                <a:cs typeface="+mn-cs"/>
              </a:rPr>
              <a:t>Use the </a:t>
            </a:r>
            <a:r>
              <a:rPr kumimoji="0" lang="en-GB" sz="1150" b="0" i="0" u="none" strike="noStrike" kern="1200" cap="none" spc="0" normalizeH="0" baseline="0" noProof="0">
                <a:ln>
                  <a:noFill/>
                </a:ln>
                <a:solidFill>
                  <a:srgbClr val="0066FF"/>
                </a:solidFill>
                <a:effectLst/>
                <a:uLnTx/>
                <a:uFillTx/>
                <a:latin typeface="Arial" panose="020B0604020202020204"/>
                <a:ea typeface="+mn-ea"/>
                <a:cs typeface="+mn-cs"/>
                <a:hlinkClick r:id="rId2">
                  <a:extLst>
                    <a:ext uri="{A12FA001-AC4F-418D-AE19-62706E023703}">
                      <ahyp:hlinkClr xmlns:ahyp="http://schemas.microsoft.com/office/drawing/2018/hyperlinkcolor" val="tx"/>
                    </a:ext>
                  </a:extLst>
                </a:hlinkClick>
              </a:rPr>
              <a:t>eligibility checker </a:t>
            </a:r>
            <a:r>
              <a:rPr kumimoji="0" lang="en-GB" sz="1150" b="0" i="0" u="none" strike="noStrike" kern="1200" cap="none" spc="0" normalizeH="0" baseline="0" noProof="0">
                <a:ln>
                  <a:noFill/>
                </a:ln>
                <a:solidFill>
                  <a:srgbClr val="2B2B2B"/>
                </a:solidFill>
                <a:effectLst/>
                <a:uLnTx/>
                <a:uFillTx/>
                <a:latin typeface="Arial" panose="020B0604020202020204"/>
                <a:ea typeface="+mn-ea"/>
                <a:cs typeface="+mn-cs"/>
              </a:rPr>
              <a:t>on GOV.UK to see whether your business is likely to be eligible, read the </a:t>
            </a:r>
            <a:r>
              <a:rPr kumimoji="0" lang="en-GB" sz="1150" b="0" i="0" u="none" strike="noStrike" kern="1200" cap="none" spc="0" normalizeH="0" baseline="0" noProof="0">
                <a:ln>
                  <a:noFill/>
                </a:ln>
                <a:solidFill>
                  <a:srgbClr val="0066FF"/>
                </a:solidFill>
                <a:effectLst/>
                <a:uLnTx/>
                <a:uFillTx/>
                <a:latin typeface="Arial" panose="020B0604020202020204"/>
                <a:ea typeface="+mn-ea"/>
                <a:cs typeface="+mn-cs"/>
                <a:hlinkClick r:id="rId3">
                  <a:extLst>
                    <a:ext uri="{A12FA001-AC4F-418D-AE19-62706E023703}">
                      <ahyp:hlinkClr xmlns:ahyp="http://schemas.microsoft.com/office/drawing/2018/hyperlinkcolor" val="tx"/>
                    </a:ext>
                  </a:extLst>
                </a:hlinkClick>
              </a:rPr>
              <a:t>business guidance </a:t>
            </a:r>
            <a:r>
              <a:rPr kumimoji="0" lang="en-GB" sz="1150" b="0" i="0" u="none" strike="noStrike" kern="1200" cap="none" spc="0" normalizeH="0" baseline="0" noProof="0">
                <a:ln>
                  <a:noFill/>
                </a:ln>
                <a:solidFill>
                  <a:srgbClr val="2B2B2B"/>
                </a:solidFill>
                <a:effectLst/>
                <a:uLnTx/>
                <a:uFillTx/>
                <a:latin typeface="Arial" panose="020B0604020202020204"/>
                <a:ea typeface="+mn-ea"/>
                <a:cs typeface="+mn-cs"/>
              </a:rPr>
              <a:t>to start understanding evidence requirements, </a:t>
            </a:r>
            <a:r>
              <a:rPr kumimoji="0" lang="en-GB" sz="1150" b="0" i="0" u="none" strike="noStrike" kern="1200" cap="none" spc="0" normalizeH="0" baseline="0" noProof="0">
                <a:ln>
                  <a:noFill/>
                </a:ln>
                <a:solidFill>
                  <a:srgbClr val="000000"/>
                </a:solidFill>
                <a:effectLst/>
                <a:uLnTx/>
                <a:uFillTx/>
                <a:latin typeface="Arial" panose="020B0604020202020204"/>
                <a:ea typeface="+mn-ea"/>
                <a:cs typeface="+mn-cs"/>
              </a:rPr>
              <a:t>and join a webinar to find out more on </a:t>
            </a:r>
            <a:r>
              <a:rPr kumimoji="0" lang="en-GB" sz="1150" b="0" i="0" u="sng" strike="noStrike" kern="1200" cap="none" spc="0" normalizeH="0" baseline="0" noProof="0">
                <a:ln>
                  <a:noFill/>
                </a:ln>
                <a:solidFill>
                  <a:srgbClr val="0066FF"/>
                </a:solidFill>
                <a:effectLst/>
                <a:uLnTx/>
                <a:uFillTx/>
                <a:latin typeface="Arial" panose="020B0604020202020204"/>
                <a:ea typeface="+mn-ea"/>
                <a:cs typeface="+mn-cs"/>
                <a:hlinkClick r:id="rId4" tooltip="Original URL: https://events.teams.microsoft.com/event/969a78ac-ee94-4697-9b60-796fff5a2538@8fa217ec-33aa-46fb-ad96-dfe68006bb86?source=copyLinkLegacyShareEventDialog. Click or tap if you trust this link.">
                  <a:extLst>
                    <a:ext uri="{A12FA001-AC4F-418D-AE19-62706E023703}">
                      <ahyp:hlinkClr xmlns:ahyp="http://schemas.microsoft.com/office/drawing/2018/hyperlinkcolor" val="tx"/>
                    </a:ext>
                  </a:extLst>
                </a:hlinkClick>
              </a:rPr>
              <a:t>9 September</a:t>
            </a:r>
            <a:r>
              <a:rPr kumimoji="0" lang="en-GB" sz="1150" b="0" i="0" u="sng" strike="noStrike" kern="1200" cap="none" spc="0" normalizeH="0" baseline="0" noProof="0">
                <a:ln>
                  <a:noFill/>
                </a:ln>
                <a:solidFill>
                  <a:srgbClr val="0066FF"/>
                </a:solidFill>
                <a:effectLst/>
                <a:uLnTx/>
                <a:uFillTx/>
                <a:latin typeface="Arial" panose="020B0604020202020204"/>
                <a:ea typeface="+mn-ea"/>
                <a:cs typeface="+mn-cs"/>
              </a:rPr>
              <a:t> </a:t>
            </a:r>
            <a:r>
              <a:rPr kumimoji="0" lang="en-GB" sz="1150" b="0" i="0" u="none" strike="noStrike" kern="1200" cap="none" spc="0" normalizeH="0" baseline="0" noProof="0">
                <a:ln>
                  <a:noFill/>
                </a:ln>
                <a:solidFill>
                  <a:srgbClr val="000000"/>
                </a:solidFill>
                <a:effectLst/>
                <a:uLnTx/>
                <a:uFillTx/>
                <a:latin typeface="Arial" panose="020B0604020202020204"/>
                <a:ea typeface="+mn-ea"/>
                <a:cs typeface="+mn-cs"/>
              </a:rPr>
              <a:t>and </a:t>
            </a:r>
            <a:r>
              <a:rPr kumimoji="0" lang="en-GB" sz="1150" b="0" i="0" u="none" strike="noStrike" kern="1200" cap="none" spc="0" normalizeH="0" baseline="0" noProof="0">
                <a:ln>
                  <a:noFill/>
                </a:ln>
                <a:solidFill>
                  <a:srgbClr val="0066FF"/>
                </a:solidFill>
                <a:effectLst/>
                <a:uLnTx/>
                <a:uFillTx/>
                <a:latin typeface="Arial" panose="020B0604020202020204"/>
                <a:ea typeface="+mn-ea"/>
                <a:cs typeface="+mn-cs"/>
                <a:hlinkClick r:id="rId5" tooltip="https://events.teams.microsoft.com/event/9eb13882-4233-41a1-9363-969cc21c35c1@8fa217ec-33aa-46fb-ad96-dfe68006bb86?source=copyLinkLegacyShareEventDialog">
                  <a:extLst>
                    <a:ext uri="{A12FA001-AC4F-418D-AE19-62706E023703}">
                      <ahyp:hlinkClr xmlns:ahyp="http://schemas.microsoft.com/office/drawing/2018/hyperlinkcolor" val="tx"/>
                    </a:ext>
                  </a:extLst>
                </a:hlinkClick>
              </a:rPr>
              <a:t>24 September</a:t>
            </a:r>
            <a:r>
              <a:rPr kumimoji="0" lang="en-GB" sz="1150" b="0" i="0" u="none" strike="noStrike" kern="1200" cap="none" spc="0" normalizeH="0" baseline="0" noProof="0">
                <a:ln>
                  <a:noFill/>
                </a:ln>
                <a:solidFill>
                  <a:srgbClr val="0066FF"/>
                </a:solidFill>
                <a:effectLst/>
                <a:uLnTx/>
                <a:uFillTx/>
                <a:latin typeface="Arial" panose="020B0604020202020204"/>
                <a:ea typeface="+mn-ea"/>
                <a:cs typeface="+mn-cs"/>
              </a:rPr>
              <a:t>.</a:t>
            </a:r>
            <a:endParaRPr lang="en-GB" sz="1150" b="0" i="0" u="none" strike="noStrike" kern="1200" cap="none" spc="0" normalizeH="0" baseline="0" noProof="0">
              <a:ln>
                <a:noFill/>
              </a:ln>
              <a:solidFill>
                <a:srgbClr val="0066FF"/>
              </a:solidFill>
              <a:effectLst/>
              <a:uLnTx/>
              <a:uFillTx/>
              <a:latin typeface="Arial" panose="020B0604020202020204"/>
              <a:cs typeface="Arial"/>
            </a:endParaRPr>
          </a:p>
        </p:txBody>
      </p:sp>
      <p:sp>
        <p:nvSpPr>
          <p:cNvPr id="12" name="Long copy"/>
          <p:cNvSpPr txBox="1"/>
          <p:nvPr/>
        </p:nvSpPr>
        <p:spPr>
          <a:xfrm>
            <a:off x="6158202" y="1700001"/>
            <a:ext cx="5195600" cy="3860000"/>
          </a:xfrm>
          <a:prstGeom prst="rect">
            <a:avLst/>
          </a:prstGeom>
          <a:solidFill>
            <a:srgbClr val="F4F4F2"/>
          </a:solidFill>
          <a:ln>
            <a:noFill/>
          </a:ln>
        </p:spPr>
        <p:txBody>
          <a:bodyPr wrap="square" lIns="182880" tIns="146880" rIns="182880" bIns="14688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rgbClr val="FF4328"/>
                </a:solidFill>
                <a:effectLst/>
                <a:uLnTx/>
                <a:uFillTx/>
                <a:latin typeface="Arial" panose="020B0604020202020204"/>
                <a:ea typeface="+mn-ea"/>
                <a:cs typeface="+mn-cs"/>
              </a:rPr>
              <a:t>LONG - full newsletter or website article</a:t>
            </a:r>
          </a:p>
          <a:p>
            <a:pPr marL="0" marR="0" lvl="0" indent="0" algn="l" defTabSz="914400" rtl="0" eaLnBrk="1" fontAlgn="auto" latinLnBrk="0" hangingPunct="1">
              <a:lnSpc>
                <a:spcPct val="100000"/>
              </a:lnSpc>
              <a:spcBef>
                <a:spcPts val="700"/>
              </a:spcBef>
              <a:spcAft>
                <a:spcPts val="0"/>
              </a:spcAft>
              <a:buClrTx/>
              <a:buSzTx/>
              <a:buFontTx/>
              <a:buNone/>
              <a:tabLst/>
              <a:defRPr/>
            </a:pPr>
            <a:r>
              <a:rPr kumimoji="0" lang="en-GB" sz="1150" b="0" i="0" u="none" strike="noStrike" kern="1200" cap="none" spc="0" normalizeH="0" baseline="0" noProof="0">
                <a:ln>
                  <a:noFill/>
                </a:ln>
                <a:solidFill>
                  <a:srgbClr val="2B2B2B"/>
                </a:solidFill>
                <a:effectLst/>
                <a:uLnTx/>
                <a:uFillTx/>
                <a:latin typeface="Arial" panose="020B0604020202020204"/>
                <a:ea typeface="+mn-ea"/>
                <a:cs typeface="+mn-cs"/>
              </a:rPr>
              <a:t>The British Industrial Competitiveness Scheme (BICS) was announced as part of the Industrial Strategy to cut electricity costs for British manufacturers, strengthening competitiveness and protecting skilled jobs.</a:t>
            </a:r>
          </a:p>
          <a:p>
            <a:pPr marL="0" marR="0" lvl="0" indent="0" algn="l" defTabSz="914400" rtl="0" eaLnBrk="1" fontAlgn="auto" latinLnBrk="0" hangingPunct="1">
              <a:lnSpc>
                <a:spcPct val="100000"/>
              </a:lnSpc>
              <a:spcBef>
                <a:spcPts val="700"/>
              </a:spcBef>
              <a:spcAft>
                <a:spcPts val="0"/>
              </a:spcAft>
              <a:buClrTx/>
              <a:buSzTx/>
              <a:buFontTx/>
              <a:buNone/>
              <a:tabLst/>
              <a:defRPr/>
            </a:pPr>
            <a:r>
              <a:rPr kumimoji="0" lang="en-GB" sz="1150" b="0" i="0" u="none" strike="noStrike" kern="1200" cap="none" spc="0" normalizeH="0" baseline="0" noProof="0">
                <a:ln>
                  <a:noFill/>
                </a:ln>
                <a:solidFill>
                  <a:srgbClr val="2B2B2B"/>
                </a:solidFill>
                <a:effectLst/>
                <a:uLnTx/>
                <a:uFillTx/>
                <a:latin typeface="Arial" panose="020B0604020202020204"/>
                <a:ea typeface="+mn-ea"/>
                <a:cs typeface="+mn-cs"/>
              </a:rPr>
              <a:t>Eligible businesses will be exempted from the indirect costs of the Renewables Obligation, Feed-in Tariffs and the Capacity Market, worth up to £40 per MWh, with exemptions reaching bills from April 2027. They will also receive an additional payment in 2027 to reflect the support businesses would have received had the scheme been in operation earlier.</a:t>
            </a:r>
          </a:p>
          <a:p>
            <a:pPr marL="0" marR="0" lvl="0" indent="0" algn="l" defTabSz="914400" rtl="0" eaLnBrk="1" fontAlgn="auto" latinLnBrk="0" hangingPunct="1">
              <a:lnSpc>
                <a:spcPct val="100000"/>
              </a:lnSpc>
              <a:spcBef>
                <a:spcPts val="700"/>
              </a:spcBef>
              <a:spcAft>
                <a:spcPts val="0"/>
              </a:spcAft>
              <a:buClrTx/>
              <a:buSzTx/>
              <a:buFontTx/>
              <a:buNone/>
              <a:tabLst/>
              <a:defRPr/>
            </a:pPr>
            <a:r>
              <a:rPr kumimoji="0" lang="en-GB" sz="1150" b="0" i="0" u="none" strike="noStrike" kern="1200" cap="none" spc="0" normalizeH="0" baseline="0" noProof="0">
                <a:ln>
                  <a:noFill/>
                </a:ln>
                <a:solidFill>
                  <a:srgbClr val="2B2B2B"/>
                </a:solidFill>
                <a:effectLst/>
                <a:uLnTx/>
                <a:uFillTx/>
                <a:latin typeface="Arial" panose="020B0604020202020204"/>
                <a:ea typeface="+mn-ea"/>
                <a:cs typeface="+mn-cs"/>
              </a:rPr>
              <a:t>To qualify, a business must be registered at Companies House, operate in an eligible sector, manufacture eligible products at a site in Great Britain, and use at least 33 MWh of grid-supplied electricity a year at that site.</a:t>
            </a:r>
          </a:p>
          <a:p>
            <a:pPr marL="0" marR="0" lvl="0" indent="0" algn="l" defTabSz="914400" rtl="0" eaLnBrk="1" fontAlgn="auto" latinLnBrk="0" hangingPunct="1">
              <a:lnSpc>
                <a:spcPct val="100000"/>
              </a:lnSpc>
              <a:spcBef>
                <a:spcPts val="700"/>
              </a:spcBef>
              <a:spcAft>
                <a:spcPts val="0"/>
              </a:spcAft>
              <a:buClrTx/>
              <a:buSzTx/>
              <a:buFontTx/>
              <a:buNone/>
              <a:tabLst/>
              <a:defRPr/>
            </a:pPr>
            <a:r>
              <a:rPr kumimoji="0" lang="en-GB" sz="1150" b="0" i="0" u="none" strike="noStrike" kern="1200" cap="none" spc="0" normalizeH="0" baseline="0" noProof="0">
                <a:ln>
                  <a:noFill/>
                </a:ln>
                <a:solidFill>
                  <a:srgbClr val="2B2B2B"/>
                </a:solidFill>
                <a:effectLst/>
                <a:uLnTx/>
                <a:uFillTx/>
                <a:latin typeface="Arial" panose="020B0604020202020204"/>
                <a:ea typeface="+mn-ea"/>
                <a:cs typeface="+mn-cs"/>
              </a:rPr>
              <a:t>Applications open on </a:t>
            </a:r>
            <a:r>
              <a:rPr kumimoji="0" lang="en-GB" sz="1150" b="1" i="0" u="none" strike="noStrike" kern="1200" cap="none" spc="0" normalizeH="0" baseline="0" noProof="0">
                <a:ln>
                  <a:noFill/>
                </a:ln>
                <a:solidFill>
                  <a:srgbClr val="2B2B2B"/>
                </a:solidFill>
                <a:effectLst/>
                <a:uLnTx/>
                <a:uFillTx/>
                <a:latin typeface="Arial" panose="020B0604020202020204"/>
                <a:ea typeface="+mn-ea"/>
                <a:cs typeface="+mn-cs"/>
              </a:rPr>
              <a:t>1 October 2026 and close at 23:59 on 30 November 2026. </a:t>
            </a:r>
            <a:r>
              <a:rPr kumimoji="0" lang="en-GB" sz="1150" b="0" i="0" u="none" strike="noStrike" kern="1200" cap="none" spc="0" normalizeH="0" baseline="0" noProof="0">
                <a:ln>
                  <a:noFill/>
                </a:ln>
                <a:solidFill>
                  <a:srgbClr val="2B2B2B"/>
                </a:solidFill>
                <a:effectLst/>
                <a:uLnTx/>
                <a:uFillTx/>
                <a:latin typeface="Arial" panose="020B0604020202020204"/>
                <a:ea typeface="+mn-ea"/>
                <a:cs typeface="+mn-cs"/>
              </a:rPr>
              <a:t>There is one application round a year and applications cannot be amended once submitted, so businesses should prepare early.</a:t>
            </a:r>
          </a:p>
          <a:p>
            <a:pPr marL="0" marR="0" lvl="0" indent="0" algn="l" defTabSz="914400" rtl="0" eaLnBrk="1" fontAlgn="auto" latinLnBrk="0" hangingPunct="1">
              <a:lnSpc>
                <a:spcPct val="100000"/>
              </a:lnSpc>
              <a:spcBef>
                <a:spcPts val="700"/>
              </a:spcBef>
              <a:spcAft>
                <a:spcPts val="0"/>
              </a:spcAft>
              <a:buClrTx/>
              <a:buSzTx/>
              <a:buFontTx/>
              <a:buNone/>
              <a:tabLst/>
              <a:defRPr/>
            </a:pPr>
            <a:r>
              <a:rPr kumimoji="0" lang="en-GB" sz="1150" b="0" i="0" u="none" strike="noStrike" kern="1200" cap="none" spc="0" normalizeH="0" baseline="0" noProof="0">
                <a:ln>
                  <a:noFill/>
                </a:ln>
                <a:solidFill>
                  <a:srgbClr val="2B2B2B"/>
                </a:solidFill>
                <a:effectLst/>
                <a:uLnTx/>
                <a:uFillTx/>
                <a:latin typeface="Arial" panose="020B0604020202020204"/>
                <a:ea typeface="+mn-ea"/>
                <a:cs typeface="+mn-cs"/>
              </a:rPr>
              <a:t>Start with the </a:t>
            </a:r>
            <a:r>
              <a:rPr kumimoji="0" lang="en-GB" sz="1150" b="0" i="0" u="none" strike="noStrike" kern="1200" cap="none" spc="0" normalizeH="0" baseline="0" noProof="0">
                <a:ln>
                  <a:noFill/>
                </a:ln>
                <a:solidFill>
                  <a:srgbClr val="0066FF"/>
                </a:solidFill>
                <a:effectLst/>
                <a:uLnTx/>
                <a:uFillTx/>
                <a:latin typeface="Arial" panose="020B0604020202020204"/>
                <a:ea typeface="+mn-ea"/>
                <a:cs typeface="+mn-cs"/>
                <a:hlinkClick r:id="rId2">
                  <a:extLst>
                    <a:ext uri="{A12FA001-AC4F-418D-AE19-62706E023703}">
                      <ahyp:hlinkClr xmlns:ahyp="http://schemas.microsoft.com/office/drawing/2018/hyperlinkcolor" val="tx"/>
                    </a:ext>
                  </a:extLst>
                </a:hlinkClick>
              </a:rPr>
              <a:t>eligibility checker </a:t>
            </a:r>
            <a:r>
              <a:rPr kumimoji="0" lang="en-GB" sz="1150" b="0" i="0" u="none" strike="noStrike" kern="1200" cap="none" spc="0" normalizeH="0" baseline="0" noProof="0">
                <a:ln>
                  <a:noFill/>
                </a:ln>
                <a:solidFill>
                  <a:srgbClr val="2B2B2B"/>
                </a:solidFill>
                <a:effectLst/>
                <a:uLnTx/>
                <a:uFillTx/>
                <a:latin typeface="Arial" panose="020B0604020202020204"/>
                <a:ea typeface="+mn-ea"/>
                <a:cs typeface="+mn-cs"/>
              </a:rPr>
              <a:t>on GOV.UK to see whether your business is likely to be eligible, read the </a:t>
            </a:r>
            <a:r>
              <a:rPr kumimoji="0" lang="en-GB" sz="1150" b="0" i="0" u="none" strike="noStrike" kern="1200" cap="none" spc="0" normalizeH="0" baseline="0" noProof="0">
                <a:ln>
                  <a:noFill/>
                </a:ln>
                <a:solidFill>
                  <a:srgbClr val="0066FF"/>
                </a:solidFill>
                <a:effectLst/>
                <a:uLnTx/>
                <a:uFillTx/>
                <a:latin typeface="Arial" panose="020B0604020202020204"/>
                <a:ea typeface="+mn-ea"/>
                <a:cs typeface="+mn-cs"/>
                <a:hlinkClick r:id="rId3">
                  <a:extLst>
                    <a:ext uri="{A12FA001-AC4F-418D-AE19-62706E023703}">
                      <ahyp:hlinkClr xmlns:ahyp="http://schemas.microsoft.com/office/drawing/2018/hyperlinkcolor" val="tx"/>
                    </a:ext>
                  </a:extLst>
                </a:hlinkClick>
              </a:rPr>
              <a:t>business guidance </a:t>
            </a:r>
            <a:r>
              <a:rPr kumimoji="0" lang="en-GB" sz="1150" b="0" i="0" u="none" strike="noStrike" kern="1200" cap="none" spc="0" normalizeH="0" baseline="0" noProof="0">
                <a:ln>
                  <a:noFill/>
                </a:ln>
                <a:solidFill>
                  <a:srgbClr val="2B2B2B"/>
                </a:solidFill>
                <a:effectLst/>
                <a:uLnTx/>
                <a:uFillTx/>
                <a:latin typeface="Arial" panose="020B0604020202020204"/>
                <a:ea typeface="+mn-ea"/>
                <a:cs typeface="+mn-cs"/>
              </a:rPr>
              <a:t>to start understanding evidence requirements, </a:t>
            </a: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and join a webinar to find out more on </a:t>
            </a:r>
            <a:r>
              <a:rPr kumimoji="0" lang="en-GB" sz="1200" b="0" i="0" u="sng" strike="noStrike" kern="1200" cap="none" spc="0" normalizeH="0" baseline="0" noProof="0">
                <a:ln>
                  <a:noFill/>
                </a:ln>
                <a:solidFill>
                  <a:srgbClr val="0066FF"/>
                </a:solidFill>
                <a:effectLst/>
                <a:uLnTx/>
                <a:uFillTx/>
                <a:latin typeface="Arial" panose="020B0604020202020204"/>
                <a:ea typeface="+mn-ea"/>
                <a:cs typeface="+mn-cs"/>
                <a:hlinkClick r:id="rId4" tooltip="Original URL: https://events.teams.microsoft.com/event/969a78ac-ee94-4697-9b60-796fff5a2538@8fa217ec-33aa-46fb-ad96-dfe68006bb86?source=copyLinkLegacyShareEventDialog. Click or tap if you trust this link.">
                  <a:extLst>
                    <a:ext uri="{A12FA001-AC4F-418D-AE19-62706E023703}">
                      <ahyp:hlinkClr xmlns:ahyp="http://schemas.microsoft.com/office/drawing/2018/hyperlinkcolor" val="tx"/>
                    </a:ext>
                  </a:extLst>
                </a:hlinkClick>
              </a:rPr>
              <a:t>9 September</a:t>
            </a:r>
            <a:r>
              <a:rPr kumimoji="0" lang="en-GB" sz="1200" b="0" i="0" u="sng" strike="noStrike" kern="1200" cap="none" spc="0" normalizeH="0" baseline="0" noProof="0">
                <a:ln>
                  <a:noFill/>
                </a:ln>
                <a:solidFill>
                  <a:srgbClr val="0066FF"/>
                </a:solidFill>
                <a:effectLst/>
                <a:uLnTx/>
                <a:uFillTx/>
                <a:latin typeface="Arial" panose="020B0604020202020204"/>
                <a:ea typeface="+mn-ea"/>
                <a:cs typeface="+mn-cs"/>
              </a:rPr>
              <a:t> </a:t>
            </a: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and </a:t>
            </a:r>
            <a:r>
              <a:rPr kumimoji="0" lang="en-GB" sz="1200" b="0" i="0" u="none" strike="noStrike" kern="1200" cap="none" spc="0" normalizeH="0" baseline="0" noProof="0">
                <a:ln>
                  <a:noFill/>
                </a:ln>
                <a:solidFill>
                  <a:srgbClr val="0066FF"/>
                </a:solidFill>
                <a:effectLst/>
                <a:uLnTx/>
                <a:uFillTx/>
                <a:latin typeface="Arial" panose="020B0604020202020204"/>
                <a:ea typeface="+mn-ea"/>
                <a:cs typeface="+mn-cs"/>
                <a:hlinkClick r:id="rId5" tooltip="https://events.teams.microsoft.com/event/9eb13882-4233-41a1-9363-969cc21c35c1@8fa217ec-33aa-46fb-ad96-dfe68006bb86?source=copyLinkLegacyShareEventDialog">
                  <a:extLst>
                    <a:ext uri="{A12FA001-AC4F-418D-AE19-62706E023703}">
                      <ahyp:hlinkClr xmlns:ahyp="http://schemas.microsoft.com/office/drawing/2018/hyperlinkcolor" val="tx"/>
                    </a:ext>
                  </a:extLst>
                </a:hlinkClick>
              </a:rPr>
              <a:t>24 September</a:t>
            </a:r>
            <a:r>
              <a:rPr kumimoji="0" lang="en-GB" sz="1150" b="0" i="0" u="none" strike="noStrike" kern="1200" cap="none" spc="0" normalizeH="0" baseline="0" noProof="0">
                <a:ln>
                  <a:noFill/>
                </a:ln>
                <a:solidFill>
                  <a:srgbClr val="2B2B2B"/>
                </a:solidFill>
                <a:effectLst/>
                <a:uLnTx/>
                <a:uFillTx/>
                <a:latin typeface="Arial" panose="020B0604020202020204"/>
                <a:ea typeface="+mn-ea"/>
                <a:cs typeface="+mn-cs"/>
              </a:rPr>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D7A84-B273-D74D-8649-7067EA31401A}"/>
              </a:ext>
            </a:extLst>
          </p:cNvPr>
          <p:cNvSpPr>
            <a:spLocks noGrp="1"/>
          </p:cNvSpPr>
          <p:nvPr>
            <p:ph type="ctrTitle"/>
          </p:nvPr>
        </p:nvSpPr>
        <p:spPr/>
        <p:txBody>
          <a:bodyPr/>
          <a:lstStyle/>
          <a:p>
            <a:r>
              <a:rPr lang="en-US"/>
              <a:t>British Industrial Competitiveness Scheme (BICS)</a:t>
            </a:r>
          </a:p>
        </p:txBody>
      </p:sp>
      <p:sp>
        <p:nvSpPr>
          <p:cNvPr id="3" name="Subtitle 2">
            <a:extLst>
              <a:ext uri="{FF2B5EF4-FFF2-40B4-BE49-F238E27FC236}">
                <a16:creationId xmlns:a16="http://schemas.microsoft.com/office/drawing/2014/main" id="{65BF7FDE-6CC3-F04A-8651-B920E4FB8A77}"/>
              </a:ext>
            </a:extLst>
          </p:cNvPr>
          <p:cNvSpPr>
            <a:spLocks noGrp="1"/>
          </p:cNvSpPr>
          <p:nvPr>
            <p:ph type="subTitle" idx="1"/>
          </p:nvPr>
        </p:nvSpPr>
        <p:spPr/>
        <p:txBody>
          <a:bodyPr/>
          <a:lstStyle/>
          <a:p>
            <a:r>
              <a:rPr lang="en-US"/>
              <a:t>Business update – August 2026</a:t>
            </a:r>
          </a:p>
        </p:txBody>
      </p:sp>
    </p:spTree>
    <p:extLst>
      <p:ext uri="{BB962C8B-B14F-4D97-AF65-F5344CB8AC3E}">
        <p14:creationId xmlns:p14="http://schemas.microsoft.com/office/powerpoint/2010/main" val="1438765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3522A-1089-9B4E-8232-7AE90D9B27B2}"/>
              </a:ext>
            </a:extLst>
          </p:cNvPr>
          <p:cNvSpPr>
            <a:spLocks noGrp="1"/>
          </p:cNvSpPr>
          <p:nvPr>
            <p:ph type="title"/>
          </p:nvPr>
        </p:nvSpPr>
        <p:spPr>
          <a:xfrm>
            <a:off x="838200" y="365126"/>
            <a:ext cx="10739718" cy="997510"/>
          </a:xfrm>
          <a:prstGeom prst="rect">
            <a:avLst/>
          </a:prstGeom>
        </p:spPr>
        <p:txBody>
          <a:bodyPr/>
          <a:lstStyle/>
          <a:p>
            <a:r>
              <a:rPr lang="en-US"/>
              <a:t>AGENDA</a:t>
            </a:r>
          </a:p>
        </p:txBody>
      </p:sp>
      <p:sp>
        <p:nvSpPr>
          <p:cNvPr id="20" name="Rule 20"/>
          <p:cNvSpPr/>
          <p:nvPr/>
        </p:nvSpPr>
        <p:spPr>
          <a:xfrm>
            <a:off x="838200" y="1265000"/>
            <a:ext cx="914400" cy="45720"/>
          </a:xfrm>
          <a:prstGeom prst="rect">
            <a:avLst/>
          </a:prstGeom>
          <a:solidFill>
            <a:srgbClr val="FF4328"/>
          </a:solidFill>
          <a:ln>
            <a:noFill/>
          </a:ln>
        </p:spPr>
        <p:txBody>
          <a:bodyPr/>
          <a:lstStyle/>
          <a:p>
            <a:endParaRPr lang="en-GB"/>
          </a:p>
        </p:txBody>
      </p:sp>
      <p:sp>
        <p:nvSpPr>
          <p:cNvPr id="30" name="Num 01"/>
          <p:cNvSpPr txBox="1"/>
          <p:nvPr/>
        </p:nvSpPr>
        <p:spPr>
          <a:xfrm>
            <a:off x="838200" y="1700000"/>
            <a:ext cx="700000" cy="400000"/>
          </a:xfrm>
          <a:prstGeom prst="rect">
            <a:avLst/>
          </a:prstGeom>
          <a:noFill/>
        </p:spPr>
        <p:txBody>
          <a:bodyPr wrap="square" lIns="0" tIns="0" rIns="0" bIns="0" anchor="t">
            <a:noAutofit/>
          </a:bodyPr>
          <a:lstStyle/>
          <a:p>
            <a:pPr algn="l"/>
            <a:r>
              <a:rPr lang="en-GB" sz="1800" b="1">
                <a:solidFill>
                  <a:srgbClr val="FF4328"/>
                </a:solidFill>
                <a:latin typeface="+mn-lt"/>
              </a:rPr>
              <a:t>01</a:t>
            </a:r>
          </a:p>
        </p:txBody>
      </p:sp>
      <p:sp>
        <p:nvSpPr>
          <p:cNvPr id="31" name="Title 01"/>
          <p:cNvSpPr txBox="1"/>
          <p:nvPr/>
        </p:nvSpPr>
        <p:spPr>
          <a:xfrm>
            <a:off x="1700000" y="1670000"/>
            <a:ext cx="9615600" cy="400000"/>
          </a:xfrm>
          <a:prstGeom prst="rect">
            <a:avLst/>
          </a:prstGeom>
          <a:noFill/>
        </p:spPr>
        <p:txBody>
          <a:bodyPr wrap="square" lIns="0" tIns="0" rIns="0" bIns="0" anchor="t">
            <a:noAutofit/>
          </a:bodyPr>
          <a:lstStyle/>
          <a:p>
            <a:pPr algn="l"/>
            <a:r>
              <a:rPr lang="en-GB" b="1">
                <a:solidFill>
                  <a:srgbClr val="191F2B"/>
                </a:solidFill>
                <a:latin typeface="+mn-lt"/>
              </a:rPr>
              <a:t>What is BICS?</a:t>
            </a:r>
            <a:endParaRPr lang="en-GB" b="1">
              <a:solidFill>
                <a:srgbClr val="191F2B"/>
              </a:solidFill>
              <a:latin typeface="+mn-lt"/>
              <a:cs typeface="Arial"/>
            </a:endParaRPr>
          </a:p>
        </p:txBody>
      </p:sp>
      <p:sp>
        <p:nvSpPr>
          <p:cNvPr id="34" name="Num 02"/>
          <p:cNvSpPr txBox="1"/>
          <p:nvPr/>
        </p:nvSpPr>
        <p:spPr>
          <a:xfrm>
            <a:off x="838200" y="2400000"/>
            <a:ext cx="700000" cy="400000"/>
          </a:xfrm>
          <a:prstGeom prst="rect">
            <a:avLst/>
          </a:prstGeom>
          <a:noFill/>
        </p:spPr>
        <p:txBody>
          <a:bodyPr wrap="square" lIns="0" tIns="0" rIns="0" bIns="0" anchor="t">
            <a:noAutofit/>
          </a:bodyPr>
          <a:lstStyle/>
          <a:p>
            <a:pPr algn="l"/>
            <a:r>
              <a:rPr lang="en-GB" sz="1800" b="1">
                <a:solidFill>
                  <a:srgbClr val="FF4328"/>
                </a:solidFill>
                <a:latin typeface="+mn-lt"/>
              </a:rPr>
              <a:t>02</a:t>
            </a:r>
          </a:p>
        </p:txBody>
      </p:sp>
      <p:sp>
        <p:nvSpPr>
          <p:cNvPr id="35" name="Title 02"/>
          <p:cNvSpPr txBox="1"/>
          <p:nvPr/>
        </p:nvSpPr>
        <p:spPr>
          <a:xfrm>
            <a:off x="1700000" y="2370000"/>
            <a:ext cx="7926600" cy="400000"/>
          </a:xfrm>
          <a:prstGeom prst="rect">
            <a:avLst/>
          </a:prstGeom>
          <a:noFill/>
        </p:spPr>
        <p:txBody>
          <a:bodyPr wrap="square" lIns="0" tIns="0" rIns="0" bIns="0" anchor="t">
            <a:noAutofit/>
          </a:bodyPr>
          <a:lstStyle/>
          <a:p>
            <a:pPr algn="l"/>
            <a:r>
              <a:rPr lang="en-GB" b="1">
                <a:solidFill>
                  <a:srgbClr val="191F2B"/>
                </a:solidFill>
                <a:latin typeface="+mn-lt"/>
              </a:rPr>
              <a:t>Eligibility</a:t>
            </a:r>
            <a:endParaRPr lang="en-GB" b="1">
              <a:solidFill>
                <a:srgbClr val="191F2B"/>
              </a:solidFill>
              <a:latin typeface="+mn-lt"/>
              <a:cs typeface="Arial"/>
            </a:endParaRPr>
          </a:p>
        </p:txBody>
      </p:sp>
      <p:sp>
        <p:nvSpPr>
          <p:cNvPr id="38" name="Num 03"/>
          <p:cNvSpPr txBox="1"/>
          <p:nvPr/>
        </p:nvSpPr>
        <p:spPr>
          <a:xfrm>
            <a:off x="838200" y="3100000"/>
            <a:ext cx="700000" cy="400000"/>
          </a:xfrm>
          <a:prstGeom prst="rect">
            <a:avLst/>
          </a:prstGeom>
          <a:noFill/>
        </p:spPr>
        <p:txBody>
          <a:bodyPr wrap="square" lIns="0" tIns="0" rIns="0" bIns="0" anchor="t">
            <a:noAutofit/>
          </a:bodyPr>
          <a:lstStyle/>
          <a:p>
            <a:pPr algn="l"/>
            <a:r>
              <a:rPr lang="en-GB" sz="1800" b="1">
                <a:solidFill>
                  <a:srgbClr val="FF4328"/>
                </a:solidFill>
                <a:latin typeface="+mn-lt"/>
              </a:rPr>
              <a:t>03</a:t>
            </a:r>
          </a:p>
        </p:txBody>
      </p:sp>
      <p:sp>
        <p:nvSpPr>
          <p:cNvPr id="39" name="Title 03"/>
          <p:cNvSpPr txBox="1"/>
          <p:nvPr/>
        </p:nvSpPr>
        <p:spPr>
          <a:xfrm>
            <a:off x="1700000" y="3070000"/>
            <a:ext cx="8853700" cy="400000"/>
          </a:xfrm>
          <a:prstGeom prst="rect">
            <a:avLst/>
          </a:prstGeom>
          <a:noFill/>
        </p:spPr>
        <p:txBody>
          <a:bodyPr wrap="square" lIns="0" tIns="0" rIns="0" bIns="0" anchor="t">
            <a:noAutofit/>
          </a:bodyPr>
          <a:lstStyle/>
          <a:p>
            <a:pPr algn="l"/>
            <a:r>
              <a:rPr lang="en-GB" b="1">
                <a:solidFill>
                  <a:srgbClr val="191F2B"/>
                </a:solidFill>
                <a:latin typeface="+mn-lt"/>
              </a:rPr>
              <a:t>Level of relief</a:t>
            </a:r>
            <a:endParaRPr lang="en-GB" b="1">
              <a:solidFill>
                <a:srgbClr val="191F2B"/>
              </a:solidFill>
              <a:latin typeface="+mn-lt"/>
              <a:cs typeface="Arial"/>
            </a:endParaRPr>
          </a:p>
        </p:txBody>
      </p:sp>
      <p:sp>
        <p:nvSpPr>
          <p:cNvPr id="42" name="Num 04"/>
          <p:cNvSpPr txBox="1"/>
          <p:nvPr/>
        </p:nvSpPr>
        <p:spPr>
          <a:xfrm>
            <a:off x="838200" y="3800000"/>
            <a:ext cx="700000" cy="400000"/>
          </a:xfrm>
          <a:prstGeom prst="rect">
            <a:avLst/>
          </a:prstGeom>
          <a:noFill/>
        </p:spPr>
        <p:txBody>
          <a:bodyPr wrap="square" lIns="0" tIns="0" rIns="0" bIns="0" anchor="t">
            <a:noAutofit/>
          </a:bodyPr>
          <a:lstStyle/>
          <a:p>
            <a:pPr algn="l"/>
            <a:r>
              <a:rPr lang="en-GB" sz="1800" b="1">
                <a:solidFill>
                  <a:srgbClr val="FF4328"/>
                </a:solidFill>
                <a:latin typeface="+mn-lt"/>
              </a:rPr>
              <a:t>04</a:t>
            </a:r>
          </a:p>
        </p:txBody>
      </p:sp>
      <p:sp>
        <p:nvSpPr>
          <p:cNvPr id="43" name="Title 04"/>
          <p:cNvSpPr txBox="1"/>
          <p:nvPr/>
        </p:nvSpPr>
        <p:spPr>
          <a:xfrm>
            <a:off x="1700000" y="3770000"/>
            <a:ext cx="8714000" cy="400000"/>
          </a:xfrm>
          <a:prstGeom prst="rect">
            <a:avLst/>
          </a:prstGeom>
          <a:noFill/>
        </p:spPr>
        <p:txBody>
          <a:bodyPr wrap="square" lIns="0" tIns="0" rIns="0" bIns="0" anchor="t">
            <a:noAutofit/>
          </a:bodyPr>
          <a:lstStyle/>
          <a:p>
            <a:pPr algn="l"/>
            <a:r>
              <a:rPr lang="en-GB" b="1">
                <a:solidFill>
                  <a:srgbClr val="191F2B"/>
                </a:solidFill>
                <a:latin typeface="+mn-lt"/>
              </a:rPr>
              <a:t>How to apply</a:t>
            </a:r>
            <a:endParaRPr lang="en-GB" b="1">
              <a:solidFill>
                <a:srgbClr val="191F2B"/>
              </a:solidFill>
              <a:latin typeface="+mn-lt"/>
              <a:cs typeface="Arial"/>
            </a:endParaRPr>
          </a:p>
        </p:txBody>
      </p:sp>
      <p:sp>
        <p:nvSpPr>
          <p:cNvPr id="46" name="Num 05"/>
          <p:cNvSpPr txBox="1"/>
          <p:nvPr/>
        </p:nvSpPr>
        <p:spPr>
          <a:xfrm>
            <a:off x="838200" y="4500000"/>
            <a:ext cx="700000" cy="400000"/>
          </a:xfrm>
          <a:prstGeom prst="rect">
            <a:avLst/>
          </a:prstGeom>
          <a:noFill/>
        </p:spPr>
        <p:txBody>
          <a:bodyPr wrap="square" lIns="0" tIns="0" rIns="0" bIns="0" anchor="t">
            <a:noAutofit/>
          </a:bodyPr>
          <a:lstStyle/>
          <a:p>
            <a:pPr algn="l"/>
            <a:r>
              <a:rPr lang="en-GB" sz="1800" b="1">
                <a:solidFill>
                  <a:srgbClr val="FF4328"/>
                </a:solidFill>
                <a:latin typeface="+mn-lt"/>
              </a:rPr>
              <a:t>05</a:t>
            </a:r>
          </a:p>
        </p:txBody>
      </p:sp>
      <p:sp>
        <p:nvSpPr>
          <p:cNvPr id="47" name="Title 05"/>
          <p:cNvSpPr txBox="1"/>
          <p:nvPr/>
        </p:nvSpPr>
        <p:spPr>
          <a:xfrm>
            <a:off x="1700000" y="4470000"/>
            <a:ext cx="8968000" cy="400000"/>
          </a:xfrm>
          <a:prstGeom prst="rect">
            <a:avLst/>
          </a:prstGeom>
          <a:noFill/>
        </p:spPr>
        <p:txBody>
          <a:bodyPr wrap="square" lIns="0" tIns="0" rIns="0" bIns="0" anchor="t">
            <a:noAutofit/>
          </a:bodyPr>
          <a:lstStyle/>
          <a:p>
            <a:pPr algn="l"/>
            <a:r>
              <a:rPr lang="en-GB" b="1">
                <a:solidFill>
                  <a:srgbClr val="191F2B"/>
                </a:solidFill>
                <a:latin typeface="+mn-lt"/>
              </a:rPr>
              <a:t>After you apply</a:t>
            </a:r>
            <a:endParaRPr lang="en-GB" b="1">
              <a:solidFill>
                <a:srgbClr val="191F2B"/>
              </a:solidFill>
              <a:latin typeface="+mn-lt"/>
              <a:cs typeface="Arial"/>
            </a:endParaRPr>
          </a:p>
        </p:txBody>
      </p:sp>
      <p:sp>
        <p:nvSpPr>
          <p:cNvPr id="50" name="Num 06"/>
          <p:cNvSpPr txBox="1"/>
          <p:nvPr/>
        </p:nvSpPr>
        <p:spPr>
          <a:xfrm>
            <a:off x="838200" y="5200000"/>
            <a:ext cx="700000" cy="400000"/>
          </a:xfrm>
          <a:prstGeom prst="rect">
            <a:avLst/>
          </a:prstGeom>
          <a:noFill/>
        </p:spPr>
        <p:txBody>
          <a:bodyPr wrap="square" lIns="0" tIns="0" rIns="0" bIns="0" anchor="t">
            <a:noAutofit/>
          </a:bodyPr>
          <a:lstStyle/>
          <a:p>
            <a:pPr algn="l"/>
            <a:r>
              <a:rPr lang="en-GB" sz="1800" b="1">
                <a:solidFill>
                  <a:srgbClr val="FF4328"/>
                </a:solidFill>
                <a:latin typeface="+mn-lt"/>
              </a:rPr>
              <a:t>06</a:t>
            </a:r>
          </a:p>
        </p:txBody>
      </p:sp>
      <p:sp>
        <p:nvSpPr>
          <p:cNvPr id="51" name="Title 06"/>
          <p:cNvSpPr txBox="1"/>
          <p:nvPr/>
        </p:nvSpPr>
        <p:spPr>
          <a:xfrm>
            <a:off x="1700000" y="5170000"/>
            <a:ext cx="8853700" cy="400000"/>
          </a:xfrm>
          <a:prstGeom prst="rect">
            <a:avLst/>
          </a:prstGeom>
          <a:noFill/>
        </p:spPr>
        <p:txBody>
          <a:bodyPr wrap="square" lIns="0" tIns="0" rIns="0" bIns="0" anchor="t">
            <a:noAutofit/>
          </a:bodyPr>
          <a:lstStyle/>
          <a:p>
            <a:pPr algn="l"/>
            <a:r>
              <a:rPr lang="en-GB" b="1">
                <a:solidFill>
                  <a:srgbClr val="191F2B"/>
                </a:solidFill>
                <a:latin typeface="+mn-lt"/>
              </a:rPr>
              <a:t>Ongoing responsibilities</a:t>
            </a:r>
            <a:endParaRPr lang="en-GB" b="1">
              <a:solidFill>
                <a:srgbClr val="191F2B"/>
              </a:solidFill>
              <a:latin typeface="+mn-lt"/>
              <a:cs typeface="Arial"/>
            </a:endParaRPr>
          </a:p>
        </p:txBody>
      </p:sp>
      <p:pic>
        <p:nvPicPr>
          <p:cNvPr id="54" name="BIST Logo"/>
          <p:cNvPicPr>
            <a:picLocks noChangeAspect="1"/>
          </p:cNvPicPr>
          <p:nvPr/>
        </p:nvPicPr>
        <p:blipFill>
          <a:blip r:embed="rId3"/>
          <a:stretch>
            <a:fillRect/>
          </a:stretch>
        </p:blipFill>
        <p:spPr>
          <a:xfrm>
            <a:off x="10187895" y="0"/>
            <a:ext cx="2004105" cy="1293078"/>
          </a:xfrm>
          <a:prstGeom prst="rect">
            <a:avLst/>
          </a:prstGeom>
        </p:spPr>
      </p:pic>
      <p:sp>
        <p:nvSpPr>
          <p:cNvPr id="55" name="Num 07"/>
          <p:cNvSpPr txBox="1"/>
          <p:nvPr/>
        </p:nvSpPr>
        <p:spPr>
          <a:xfrm>
            <a:off x="838200" y="5900000"/>
            <a:ext cx="700000" cy="400000"/>
          </a:xfrm>
          <a:prstGeom prst="rect">
            <a:avLst/>
          </a:prstGeom>
          <a:noFill/>
        </p:spPr>
        <p:txBody>
          <a:bodyPr wrap="square" lIns="0" tIns="0" rIns="0" bIns="0" anchor="t">
            <a:noAutofit/>
          </a:bodyPr>
          <a:lstStyle/>
          <a:p>
            <a:pPr algn="l"/>
            <a:r>
              <a:rPr lang="en-GB" sz="1800" b="1">
                <a:solidFill>
                  <a:srgbClr val="FF4328"/>
                </a:solidFill>
                <a:latin typeface="+mn-lt"/>
              </a:rPr>
              <a:t>07</a:t>
            </a:r>
          </a:p>
        </p:txBody>
      </p:sp>
      <p:sp>
        <p:nvSpPr>
          <p:cNvPr id="56" name="Title 07"/>
          <p:cNvSpPr txBox="1"/>
          <p:nvPr/>
        </p:nvSpPr>
        <p:spPr>
          <a:xfrm>
            <a:off x="1700000" y="5870000"/>
            <a:ext cx="9615600" cy="400000"/>
          </a:xfrm>
          <a:prstGeom prst="rect">
            <a:avLst/>
          </a:prstGeom>
          <a:noFill/>
        </p:spPr>
        <p:txBody>
          <a:bodyPr wrap="square" lIns="0" tIns="0" rIns="0" bIns="0" anchor="t">
            <a:noAutofit/>
          </a:bodyPr>
          <a:lstStyle/>
          <a:p>
            <a:pPr algn="l"/>
            <a:r>
              <a:rPr lang="en-GB" b="1">
                <a:solidFill>
                  <a:srgbClr val="191F2B"/>
                </a:solidFill>
              </a:rPr>
              <a:t>N</a:t>
            </a:r>
            <a:r>
              <a:rPr lang="en-GB" b="1">
                <a:solidFill>
                  <a:srgbClr val="191F2B"/>
                </a:solidFill>
                <a:latin typeface="+mn-lt"/>
              </a:rPr>
              <a:t>ext steps</a:t>
            </a:r>
            <a:endParaRPr lang="en-GB" b="1">
              <a:solidFill>
                <a:srgbClr val="191F2B"/>
              </a:solidFill>
              <a:latin typeface="+mn-lt"/>
              <a:cs typeface="Arial"/>
            </a:endParaRPr>
          </a:p>
        </p:txBody>
      </p:sp>
    </p:spTree>
    <p:extLst>
      <p:ext uri="{BB962C8B-B14F-4D97-AF65-F5344CB8AC3E}">
        <p14:creationId xmlns:p14="http://schemas.microsoft.com/office/powerpoint/2010/main" val="36544654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36264-B9E3-607A-FA26-FB84B8DE84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92CD89-AC5D-8606-8047-0896206E86EB}"/>
              </a:ext>
            </a:extLst>
          </p:cNvPr>
          <p:cNvSpPr>
            <a:spLocks noGrp="1"/>
          </p:cNvSpPr>
          <p:nvPr>
            <p:ph type="title"/>
          </p:nvPr>
        </p:nvSpPr>
        <p:spPr/>
        <p:txBody>
          <a:bodyPr/>
          <a:lstStyle/>
          <a:p>
            <a:r>
              <a:rPr lang="en-US"/>
              <a:t>What is BICS? </a:t>
            </a:r>
          </a:p>
        </p:txBody>
      </p:sp>
      <p:sp>
        <p:nvSpPr>
          <p:cNvPr id="4" name="Text Placeholder 3">
            <a:extLst>
              <a:ext uri="{FF2B5EF4-FFF2-40B4-BE49-F238E27FC236}">
                <a16:creationId xmlns:a16="http://schemas.microsoft.com/office/drawing/2014/main" id="{2900050C-0B24-9E78-5D7B-B48D7FAACDA7}"/>
              </a:ext>
            </a:extLst>
          </p:cNvPr>
          <p:cNvSpPr>
            <a:spLocks noGrp="1"/>
          </p:cNvSpPr>
          <p:nvPr>
            <p:ph type="body" sz="quarter" idx="10"/>
          </p:nvPr>
        </p:nvSpPr>
        <p:spPr/>
        <p:txBody>
          <a:bodyPr>
            <a:normAutofit lnSpcReduction="10000"/>
          </a:bodyPr>
          <a:lstStyle/>
          <a:p>
            <a:r>
              <a:rPr lang="en-US"/>
              <a:t>01</a:t>
            </a:r>
          </a:p>
        </p:txBody>
      </p:sp>
      <p:pic>
        <p:nvPicPr>
          <p:cNvPr id="5" name="BIST Logo"/>
          <p:cNvPicPr>
            <a:picLocks noChangeAspect="1"/>
          </p:cNvPicPr>
          <p:nvPr/>
        </p:nvPicPr>
        <p:blipFill>
          <a:blip r:embed="rId2"/>
          <a:stretch>
            <a:fillRect/>
          </a:stretch>
        </p:blipFill>
        <p:spPr>
          <a:xfrm>
            <a:off x="10187895" y="0"/>
            <a:ext cx="2004105" cy="1293078"/>
          </a:xfrm>
          <a:prstGeom prst="rect">
            <a:avLst/>
          </a:prstGeom>
        </p:spPr>
      </p:pic>
    </p:spTree>
    <p:extLst>
      <p:ext uri="{BB962C8B-B14F-4D97-AF65-F5344CB8AC3E}">
        <p14:creationId xmlns:p14="http://schemas.microsoft.com/office/powerpoint/2010/main" val="31306358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16A04-A6C4-45A5-A3B8-6A30C8153D77}"/>
              </a:ext>
            </a:extLst>
          </p:cNvPr>
          <p:cNvSpPr>
            <a:spLocks noGrp="1"/>
          </p:cNvSpPr>
          <p:nvPr>
            <p:ph type="title"/>
          </p:nvPr>
        </p:nvSpPr>
        <p:spPr>
          <a:xfrm>
            <a:off x="838200" y="365126"/>
            <a:ext cx="10739718" cy="997510"/>
          </a:xfrm>
          <a:prstGeom prst="rect">
            <a:avLst/>
          </a:prstGeom>
        </p:spPr>
        <p:txBody>
          <a:bodyPr/>
          <a:lstStyle/>
          <a:p>
            <a:r>
              <a:rPr lang="en-US"/>
              <a:t>WHAT IS BICS?</a:t>
            </a:r>
          </a:p>
        </p:txBody>
      </p:sp>
      <p:sp>
        <p:nvSpPr>
          <p:cNvPr id="20" name="Shape 20"/>
          <p:cNvSpPr/>
          <p:nvPr/>
        </p:nvSpPr>
        <p:spPr>
          <a:xfrm>
            <a:off x="838200" y="1240000"/>
            <a:ext cx="914400" cy="45720"/>
          </a:xfrm>
          <a:prstGeom prst="rect">
            <a:avLst/>
          </a:prstGeom>
          <a:solidFill>
            <a:srgbClr val="FF4328"/>
          </a:solidFill>
          <a:ln>
            <a:noFill/>
          </a:ln>
        </p:spPr>
        <p:txBody>
          <a:bodyPr/>
          <a:lstStyle/>
          <a:p>
            <a:endParaRPr lang="en-GB"/>
          </a:p>
        </p:txBody>
      </p:sp>
      <p:sp>
        <p:nvSpPr>
          <p:cNvPr id="21" name="Standfirst"/>
          <p:cNvSpPr txBox="1"/>
          <p:nvPr/>
        </p:nvSpPr>
        <p:spPr>
          <a:xfrm>
            <a:off x="867507" y="1390000"/>
            <a:ext cx="6397693" cy="620000"/>
          </a:xfrm>
          <a:prstGeom prst="rect">
            <a:avLst/>
          </a:prstGeom>
          <a:noFill/>
        </p:spPr>
        <p:txBody>
          <a:bodyPr wrap="square" lIns="0" tIns="0" rIns="0" bIns="0" anchor="t">
            <a:normAutofit/>
          </a:bodyPr>
          <a:lstStyle/>
          <a:p>
            <a:pPr algn="l">
              <a:lnSpc>
                <a:spcPct val="105000"/>
              </a:lnSpc>
              <a:spcBef>
                <a:spcPts val="0"/>
              </a:spcBef>
            </a:pPr>
            <a:r>
              <a:rPr lang="en-GB" sz="1400" b="0">
                <a:solidFill>
                  <a:srgbClr val="5A6472"/>
                </a:solidFill>
                <a:latin typeface="+mn-lt"/>
              </a:rPr>
              <a:t>Announced as part of the Industrial Strategy, BICS cuts electricity costs for eligible manufacturers, strengthening competitiveness and protecting skilled jobs.</a:t>
            </a:r>
          </a:p>
        </p:txBody>
      </p:sp>
      <p:sp>
        <p:nvSpPr>
          <p:cNvPr id="30" name="Shape 30"/>
          <p:cNvSpPr/>
          <p:nvPr/>
        </p:nvSpPr>
        <p:spPr>
          <a:xfrm>
            <a:off x="838200" y="2220000"/>
            <a:ext cx="140000" cy="140000"/>
          </a:xfrm>
          <a:prstGeom prst="rect">
            <a:avLst/>
          </a:prstGeom>
          <a:solidFill>
            <a:srgbClr val="FF4328"/>
          </a:solidFill>
          <a:ln>
            <a:noFill/>
          </a:ln>
        </p:spPr>
        <p:txBody>
          <a:bodyPr/>
          <a:lstStyle/>
          <a:p>
            <a:endParaRPr lang="en-GB"/>
          </a:p>
        </p:txBody>
      </p:sp>
      <p:sp>
        <p:nvSpPr>
          <p:cNvPr id="31" name="What it does"/>
          <p:cNvSpPr txBox="1">
            <a:spLocks/>
          </p:cNvSpPr>
          <p:nvPr/>
        </p:nvSpPr>
        <p:spPr>
          <a:xfrm>
            <a:off x="1168200" y="2180000"/>
            <a:ext cx="6057923" cy="74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191F2B"/>
                </a:solidFill>
                <a:latin typeface="+mn-lt"/>
              </a:rPr>
              <a:t>What it does</a:t>
            </a:r>
          </a:p>
          <a:p>
            <a:pPr algn="l">
              <a:lnSpc>
                <a:spcPct val="105000"/>
              </a:lnSpc>
              <a:spcBef>
                <a:spcPts val="300"/>
              </a:spcBef>
            </a:pPr>
            <a:r>
              <a:rPr lang="en-GB" sz="1400" b="0">
                <a:solidFill>
                  <a:srgbClr val="5A6472"/>
                </a:solidFill>
                <a:latin typeface="+mn-lt"/>
              </a:rPr>
              <a:t>Exempts eligible businesses from the indirect costs of three schemes: the </a:t>
            </a:r>
            <a:r>
              <a:rPr lang="en-GB" sz="1400" b="1">
                <a:solidFill>
                  <a:srgbClr val="5A6472"/>
                </a:solidFill>
                <a:latin typeface="+mn-lt"/>
              </a:rPr>
              <a:t>Renewables Obligation, Feed-in Tariffs and the Capacity Market</a:t>
            </a:r>
            <a:r>
              <a:rPr lang="en-GB" sz="1400" b="0">
                <a:solidFill>
                  <a:srgbClr val="5A6472"/>
                </a:solidFill>
                <a:latin typeface="+mn-lt"/>
              </a:rPr>
              <a:t>.</a:t>
            </a:r>
          </a:p>
        </p:txBody>
      </p:sp>
      <p:sp>
        <p:nvSpPr>
          <p:cNvPr id="32" name="Shape 32"/>
          <p:cNvSpPr>
            <a:spLocks/>
          </p:cNvSpPr>
          <p:nvPr/>
        </p:nvSpPr>
        <p:spPr>
          <a:xfrm>
            <a:off x="838200" y="2960000"/>
            <a:ext cx="6300000" cy="12700"/>
          </a:xfrm>
          <a:prstGeom prst="rect">
            <a:avLst/>
          </a:prstGeom>
          <a:solidFill>
            <a:srgbClr val="E3E5E9"/>
          </a:solidFill>
          <a:ln>
            <a:noFill/>
          </a:ln>
        </p:spPr>
        <p:txBody>
          <a:bodyPr/>
          <a:lstStyle/>
          <a:p>
            <a:endParaRPr lang="en-GB"/>
          </a:p>
        </p:txBody>
      </p:sp>
      <p:sp>
        <p:nvSpPr>
          <p:cNvPr id="33" name="Shape 33"/>
          <p:cNvSpPr/>
          <p:nvPr/>
        </p:nvSpPr>
        <p:spPr>
          <a:xfrm>
            <a:off x="838200" y="3080000"/>
            <a:ext cx="140000" cy="140000"/>
          </a:xfrm>
          <a:prstGeom prst="rect">
            <a:avLst/>
          </a:prstGeom>
          <a:solidFill>
            <a:srgbClr val="FF4328"/>
          </a:solidFill>
          <a:ln>
            <a:noFill/>
          </a:ln>
        </p:spPr>
        <p:txBody>
          <a:bodyPr/>
          <a:lstStyle/>
          <a:p>
            <a:endParaRPr lang="en-GB"/>
          </a:p>
        </p:txBody>
      </p:sp>
      <p:sp>
        <p:nvSpPr>
          <p:cNvPr id="34" name="Who it is for"/>
          <p:cNvSpPr txBox="1">
            <a:spLocks/>
          </p:cNvSpPr>
          <p:nvPr/>
        </p:nvSpPr>
        <p:spPr>
          <a:xfrm>
            <a:off x="1168200" y="3040000"/>
            <a:ext cx="6057923" cy="74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191F2B"/>
                </a:solidFill>
                <a:latin typeface="+mn-lt"/>
              </a:rPr>
              <a:t>Who it is for</a:t>
            </a:r>
          </a:p>
          <a:p>
            <a:pPr algn="l">
              <a:lnSpc>
                <a:spcPct val="105000"/>
              </a:lnSpc>
              <a:spcBef>
                <a:spcPts val="300"/>
              </a:spcBef>
            </a:pPr>
            <a:r>
              <a:rPr lang="en-GB" sz="1400" b="0">
                <a:solidFill>
                  <a:srgbClr val="5A6472"/>
                </a:solidFill>
                <a:latin typeface="+mn-lt"/>
              </a:rPr>
              <a:t>Manufacturers in </a:t>
            </a:r>
            <a:r>
              <a:rPr lang="en-GB" sz="1400">
                <a:solidFill>
                  <a:srgbClr val="5A6472"/>
                </a:solidFill>
              </a:rPr>
              <a:t>the </a:t>
            </a:r>
            <a:r>
              <a:rPr lang="en-GB" sz="1400" b="0">
                <a:solidFill>
                  <a:srgbClr val="5A6472"/>
                </a:solidFill>
                <a:latin typeface="+mn-lt"/>
              </a:rPr>
              <a:t>Industrial Strategy growth sectors (the IS-8) and the foundational industries that supply them.</a:t>
            </a:r>
          </a:p>
        </p:txBody>
      </p:sp>
      <p:sp>
        <p:nvSpPr>
          <p:cNvPr id="35" name="Shape 35"/>
          <p:cNvSpPr>
            <a:spLocks/>
          </p:cNvSpPr>
          <p:nvPr/>
        </p:nvSpPr>
        <p:spPr>
          <a:xfrm>
            <a:off x="838200" y="3820000"/>
            <a:ext cx="6300000" cy="12700"/>
          </a:xfrm>
          <a:prstGeom prst="rect">
            <a:avLst/>
          </a:prstGeom>
          <a:solidFill>
            <a:srgbClr val="E3E5E9"/>
          </a:solidFill>
          <a:ln>
            <a:noFill/>
          </a:ln>
        </p:spPr>
        <p:txBody>
          <a:bodyPr/>
          <a:lstStyle/>
          <a:p>
            <a:endParaRPr lang="en-GB"/>
          </a:p>
        </p:txBody>
      </p:sp>
      <p:sp>
        <p:nvSpPr>
          <p:cNvPr id="36" name="Shape 36"/>
          <p:cNvSpPr/>
          <p:nvPr/>
        </p:nvSpPr>
        <p:spPr>
          <a:xfrm>
            <a:off x="838200" y="3940000"/>
            <a:ext cx="140000" cy="140000"/>
          </a:xfrm>
          <a:prstGeom prst="rect">
            <a:avLst/>
          </a:prstGeom>
          <a:solidFill>
            <a:srgbClr val="FF4328"/>
          </a:solidFill>
          <a:ln>
            <a:noFill/>
          </a:ln>
        </p:spPr>
        <p:txBody>
          <a:bodyPr/>
          <a:lstStyle/>
          <a:p>
            <a:endParaRPr lang="en-GB"/>
          </a:p>
        </p:txBody>
      </p:sp>
      <p:sp>
        <p:nvSpPr>
          <p:cNvPr id="37" name="Where it applies"/>
          <p:cNvSpPr txBox="1">
            <a:spLocks/>
          </p:cNvSpPr>
          <p:nvPr/>
        </p:nvSpPr>
        <p:spPr>
          <a:xfrm>
            <a:off x="1168200" y="3900000"/>
            <a:ext cx="6057923" cy="74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191F2B"/>
                </a:solidFill>
                <a:latin typeface="+mn-lt"/>
              </a:rPr>
              <a:t>Where it applies</a:t>
            </a:r>
          </a:p>
          <a:p>
            <a:pPr algn="l">
              <a:lnSpc>
                <a:spcPct val="105000"/>
              </a:lnSpc>
              <a:spcBef>
                <a:spcPts val="300"/>
              </a:spcBef>
            </a:pPr>
            <a:r>
              <a:rPr lang="en-GB" sz="1400" b="0">
                <a:solidFill>
                  <a:srgbClr val="5A6472"/>
                </a:solidFill>
                <a:latin typeface="+mn-lt"/>
              </a:rPr>
              <a:t>Great Britain only, as energy policy is largely devolved in Northern Ireland.</a:t>
            </a:r>
          </a:p>
        </p:txBody>
      </p:sp>
      <p:sp>
        <p:nvSpPr>
          <p:cNvPr id="38" name="Shape 38"/>
          <p:cNvSpPr>
            <a:spLocks/>
          </p:cNvSpPr>
          <p:nvPr/>
        </p:nvSpPr>
        <p:spPr>
          <a:xfrm>
            <a:off x="838200" y="4523692"/>
            <a:ext cx="6300000" cy="12700"/>
          </a:xfrm>
          <a:prstGeom prst="rect">
            <a:avLst/>
          </a:prstGeom>
          <a:solidFill>
            <a:srgbClr val="E3E5E9"/>
          </a:solidFill>
          <a:ln>
            <a:noFill/>
          </a:ln>
        </p:spPr>
        <p:txBody>
          <a:bodyPr/>
          <a:lstStyle/>
          <a:p>
            <a:endParaRPr lang="en-GB"/>
          </a:p>
        </p:txBody>
      </p:sp>
      <p:sp>
        <p:nvSpPr>
          <p:cNvPr id="39" name="KPI1"/>
          <p:cNvSpPr txBox="1">
            <a:spLocks/>
          </p:cNvSpPr>
          <p:nvPr/>
        </p:nvSpPr>
        <p:spPr>
          <a:xfrm>
            <a:off x="838200" y="4842628"/>
            <a:ext cx="3000000" cy="700000"/>
          </a:xfrm>
          <a:prstGeom prst="rect">
            <a:avLst/>
          </a:prstGeom>
          <a:noFill/>
        </p:spPr>
        <p:txBody>
          <a:bodyPr wrap="square" lIns="0" tIns="0" rIns="0" bIns="0" anchor="t">
            <a:normAutofit/>
          </a:bodyPr>
          <a:lstStyle/>
          <a:p>
            <a:pPr algn="l">
              <a:lnSpc>
                <a:spcPct val="105000"/>
              </a:lnSpc>
              <a:spcBef>
                <a:spcPts val="0"/>
              </a:spcBef>
            </a:pPr>
            <a:r>
              <a:rPr lang="en-GB" sz="2000" b="1">
                <a:solidFill>
                  <a:srgbClr val="FF4328"/>
                </a:solidFill>
                <a:latin typeface="+mn-lt"/>
              </a:rPr>
              <a:t>Over 10,000</a:t>
            </a:r>
          </a:p>
          <a:p>
            <a:pPr algn="l">
              <a:lnSpc>
                <a:spcPct val="105000"/>
              </a:lnSpc>
              <a:spcBef>
                <a:spcPts val="0"/>
              </a:spcBef>
            </a:pPr>
            <a:r>
              <a:rPr lang="en-GB" sz="1400" b="0">
                <a:solidFill>
                  <a:srgbClr val="5A6472"/>
                </a:solidFill>
                <a:latin typeface="+mn-lt"/>
              </a:rPr>
              <a:t>businesses expected to be eligible</a:t>
            </a:r>
          </a:p>
        </p:txBody>
      </p:sp>
      <p:sp>
        <p:nvSpPr>
          <p:cNvPr id="40" name="KPI2"/>
          <p:cNvSpPr txBox="1">
            <a:spLocks/>
          </p:cNvSpPr>
          <p:nvPr/>
        </p:nvSpPr>
        <p:spPr>
          <a:xfrm>
            <a:off x="4138200" y="4842628"/>
            <a:ext cx="3000000" cy="700000"/>
          </a:xfrm>
          <a:prstGeom prst="rect">
            <a:avLst/>
          </a:prstGeom>
          <a:noFill/>
        </p:spPr>
        <p:txBody>
          <a:bodyPr wrap="square" lIns="0" tIns="0" rIns="0" bIns="0" anchor="t">
            <a:normAutofit/>
          </a:bodyPr>
          <a:lstStyle/>
          <a:p>
            <a:pPr algn="l">
              <a:lnSpc>
                <a:spcPct val="105000"/>
              </a:lnSpc>
              <a:spcBef>
                <a:spcPts val="0"/>
              </a:spcBef>
            </a:pPr>
            <a:r>
              <a:rPr lang="en-GB" sz="2000" b="1">
                <a:solidFill>
                  <a:srgbClr val="FF4328"/>
                </a:solidFill>
                <a:latin typeface="+mn-lt"/>
              </a:rPr>
              <a:t>Up to £40 per MWh</a:t>
            </a:r>
          </a:p>
          <a:p>
            <a:pPr algn="l">
              <a:lnSpc>
                <a:spcPct val="105000"/>
              </a:lnSpc>
              <a:spcBef>
                <a:spcPts val="0"/>
              </a:spcBef>
            </a:pPr>
            <a:r>
              <a:rPr lang="en-GB" sz="1400" b="0">
                <a:solidFill>
                  <a:srgbClr val="5A6472"/>
                </a:solidFill>
                <a:latin typeface="+mn-lt"/>
              </a:rPr>
              <a:t>expected saving on electricity costs</a:t>
            </a:r>
          </a:p>
        </p:txBody>
      </p:sp>
      <p:sp>
        <p:nvSpPr>
          <p:cNvPr id="41" name="Shape 41"/>
          <p:cNvSpPr>
            <a:spLocks/>
          </p:cNvSpPr>
          <p:nvPr/>
        </p:nvSpPr>
        <p:spPr>
          <a:xfrm>
            <a:off x="838200" y="5612628"/>
            <a:ext cx="6300000" cy="700000"/>
          </a:xfrm>
          <a:prstGeom prst="rect">
            <a:avLst/>
          </a:prstGeom>
          <a:solidFill>
            <a:srgbClr val="FFF4ED"/>
          </a:solidFill>
          <a:ln>
            <a:noFill/>
          </a:ln>
        </p:spPr>
        <p:txBody>
          <a:bodyPr/>
          <a:lstStyle/>
          <a:p>
            <a:endParaRPr lang="en-GB"/>
          </a:p>
        </p:txBody>
      </p:sp>
      <p:sp>
        <p:nvSpPr>
          <p:cNvPr id="42" name="Shape 42"/>
          <p:cNvSpPr/>
          <p:nvPr/>
        </p:nvSpPr>
        <p:spPr>
          <a:xfrm>
            <a:off x="838200" y="5612628"/>
            <a:ext cx="68580" cy="700000"/>
          </a:xfrm>
          <a:prstGeom prst="rect">
            <a:avLst/>
          </a:prstGeom>
          <a:solidFill>
            <a:srgbClr val="FF4328"/>
          </a:solidFill>
          <a:ln>
            <a:noFill/>
          </a:ln>
        </p:spPr>
        <p:txBody>
          <a:bodyPr/>
          <a:lstStyle/>
          <a:p>
            <a:endParaRPr lang="en-GB"/>
          </a:p>
        </p:txBody>
      </p:sp>
      <p:sp>
        <p:nvSpPr>
          <p:cNvPr id="43" name="AddPay"/>
          <p:cNvSpPr txBox="1"/>
          <p:nvPr/>
        </p:nvSpPr>
        <p:spPr>
          <a:xfrm>
            <a:off x="1078200" y="5692628"/>
            <a:ext cx="5820000" cy="56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191F2B"/>
                </a:solidFill>
                <a:latin typeface="+mn-lt"/>
              </a:rPr>
              <a:t>Plus</a:t>
            </a:r>
            <a:r>
              <a:rPr lang="en-GB" sz="1400" b="0">
                <a:solidFill>
                  <a:srgbClr val="191F2B"/>
                </a:solidFill>
                <a:latin typeface="+mn-lt"/>
              </a:rPr>
              <a:t> a 2027 payment via your electricity supplier, reflec</a:t>
            </a:r>
            <a:r>
              <a:rPr lang="en-GB" sz="1400">
                <a:solidFill>
                  <a:srgbClr val="191F2B"/>
                </a:solidFill>
              </a:rPr>
              <a:t>ting support you would have received if the scheme had started earlier</a:t>
            </a:r>
            <a:r>
              <a:rPr lang="en-GB" sz="1400" b="0">
                <a:solidFill>
                  <a:srgbClr val="191F2B"/>
                </a:solidFill>
                <a:latin typeface="+mn-lt"/>
              </a:rPr>
              <a:t>.</a:t>
            </a:r>
          </a:p>
        </p:txBody>
      </p:sp>
      <p:sp>
        <p:nvSpPr>
          <p:cNvPr id="45" name="Means"/>
          <p:cNvSpPr txBox="1"/>
          <p:nvPr/>
        </p:nvSpPr>
        <p:spPr>
          <a:xfrm>
            <a:off x="1078200" y="6432628"/>
            <a:ext cx="5820000" cy="50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FFFFFF"/>
                </a:solidFill>
                <a:latin typeface="+mn-lt"/>
              </a:rPr>
              <a:t>What this means for you: lower electricity bills from April 2027 if you apply and qualify this autumn.</a:t>
            </a:r>
          </a:p>
        </p:txBody>
      </p:sp>
      <p:sp>
        <p:nvSpPr>
          <p:cNvPr id="46" name="Shape 46"/>
          <p:cNvSpPr/>
          <p:nvPr/>
        </p:nvSpPr>
        <p:spPr>
          <a:xfrm>
            <a:off x="7600000" y="1390000"/>
            <a:ext cx="3753800" cy="5010000"/>
          </a:xfrm>
          <a:prstGeom prst="rect">
            <a:avLst/>
          </a:prstGeom>
          <a:solidFill>
            <a:srgbClr val="FFF4ED"/>
          </a:solidFill>
          <a:ln>
            <a:noFill/>
          </a:ln>
        </p:spPr>
        <p:txBody>
          <a:bodyPr/>
          <a:lstStyle/>
          <a:p>
            <a:endParaRPr lang="en-GB"/>
          </a:p>
        </p:txBody>
      </p:sp>
      <p:sp>
        <p:nvSpPr>
          <p:cNvPr id="47" name="H3"/>
          <p:cNvSpPr txBox="1">
            <a:spLocks/>
          </p:cNvSpPr>
          <p:nvPr/>
        </p:nvSpPr>
        <p:spPr>
          <a:xfrm>
            <a:off x="7900000" y="1620000"/>
            <a:ext cx="3153800" cy="30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191F2B"/>
                </a:solidFill>
                <a:latin typeface="+mn-lt"/>
              </a:rPr>
              <a:t>Key dates for year one</a:t>
            </a:r>
          </a:p>
        </p:txBody>
      </p:sp>
      <p:sp>
        <p:nvSpPr>
          <p:cNvPr id="48" name="Shape 48"/>
          <p:cNvSpPr>
            <a:spLocks/>
          </p:cNvSpPr>
          <p:nvPr/>
        </p:nvSpPr>
        <p:spPr>
          <a:xfrm>
            <a:off x="7965000" y="2180000"/>
            <a:ext cx="25400" cy="3300000"/>
          </a:xfrm>
          <a:prstGeom prst="rect">
            <a:avLst/>
          </a:prstGeom>
          <a:solidFill>
            <a:srgbClr val="F3D7CC"/>
          </a:solidFill>
          <a:ln>
            <a:noFill/>
          </a:ln>
        </p:spPr>
        <p:txBody>
          <a:bodyPr/>
          <a:lstStyle/>
          <a:p>
            <a:endParaRPr lang="en-GB"/>
          </a:p>
        </p:txBody>
      </p:sp>
      <p:sp>
        <p:nvSpPr>
          <p:cNvPr id="49" name="Shape 49"/>
          <p:cNvSpPr/>
          <p:nvPr/>
        </p:nvSpPr>
        <p:spPr>
          <a:xfrm>
            <a:off x="7900000" y="2170000"/>
            <a:ext cx="155000" cy="155000"/>
          </a:xfrm>
          <a:prstGeom prst="rect">
            <a:avLst/>
          </a:prstGeom>
          <a:solidFill>
            <a:srgbClr val="FF4328"/>
          </a:solidFill>
          <a:ln>
            <a:noFill/>
          </a:ln>
        </p:spPr>
        <p:txBody>
          <a:bodyPr/>
          <a:lstStyle/>
          <a:p>
            <a:endParaRPr lang="en-GB"/>
          </a:p>
        </p:txBody>
      </p:sp>
      <p:sp>
        <p:nvSpPr>
          <p:cNvPr id="50" name="D0"/>
          <p:cNvSpPr txBox="1"/>
          <p:nvPr/>
        </p:nvSpPr>
        <p:spPr>
          <a:xfrm>
            <a:off x="8220000" y="2100000"/>
            <a:ext cx="2833800" cy="60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191F2B"/>
                </a:solidFill>
                <a:latin typeface="+mn-lt"/>
              </a:rPr>
              <a:t>1 October 2026</a:t>
            </a:r>
          </a:p>
          <a:p>
            <a:pPr algn="l">
              <a:lnSpc>
                <a:spcPct val="105000"/>
              </a:lnSpc>
              <a:spcBef>
                <a:spcPts val="0"/>
              </a:spcBef>
            </a:pPr>
            <a:r>
              <a:rPr lang="en-GB" sz="1400" b="0">
                <a:solidFill>
                  <a:srgbClr val="5A6472"/>
                </a:solidFill>
                <a:latin typeface="+mn-lt"/>
              </a:rPr>
              <a:t>Application window opens</a:t>
            </a:r>
          </a:p>
        </p:txBody>
      </p:sp>
      <p:sp>
        <p:nvSpPr>
          <p:cNvPr id="51" name="Shape 51"/>
          <p:cNvSpPr/>
          <p:nvPr/>
        </p:nvSpPr>
        <p:spPr>
          <a:xfrm>
            <a:off x="7900000" y="2850000"/>
            <a:ext cx="155000" cy="155000"/>
          </a:xfrm>
          <a:prstGeom prst="rect">
            <a:avLst/>
          </a:prstGeom>
          <a:solidFill>
            <a:srgbClr val="FF4328"/>
          </a:solidFill>
          <a:ln>
            <a:noFill/>
          </a:ln>
        </p:spPr>
        <p:txBody>
          <a:bodyPr/>
          <a:lstStyle/>
          <a:p>
            <a:endParaRPr lang="en-GB"/>
          </a:p>
        </p:txBody>
      </p:sp>
      <p:sp>
        <p:nvSpPr>
          <p:cNvPr id="52" name="D1"/>
          <p:cNvSpPr txBox="1"/>
          <p:nvPr/>
        </p:nvSpPr>
        <p:spPr>
          <a:xfrm>
            <a:off x="8220000" y="2780000"/>
            <a:ext cx="2833800" cy="60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191F2B"/>
                </a:solidFill>
                <a:latin typeface="+mn-lt"/>
              </a:rPr>
              <a:t>30 November 2026</a:t>
            </a:r>
          </a:p>
          <a:p>
            <a:pPr algn="l">
              <a:lnSpc>
                <a:spcPct val="105000"/>
              </a:lnSpc>
              <a:spcBef>
                <a:spcPts val="0"/>
              </a:spcBef>
            </a:pPr>
            <a:r>
              <a:rPr lang="en-GB" sz="1400" b="0">
                <a:solidFill>
                  <a:srgbClr val="5A6472"/>
                </a:solidFill>
                <a:latin typeface="+mn-lt"/>
              </a:rPr>
              <a:t>Window closes at 23:59</a:t>
            </a:r>
          </a:p>
        </p:txBody>
      </p:sp>
      <p:sp>
        <p:nvSpPr>
          <p:cNvPr id="53" name="Shape 53"/>
          <p:cNvSpPr/>
          <p:nvPr/>
        </p:nvSpPr>
        <p:spPr>
          <a:xfrm>
            <a:off x="7900000" y="3530000"/>
            <a:ext cx="155000" cy="155000"/>
          </a:xfrm>
          <a:prstGeom prst="rect">
            <a:avLst/>
          </a:prstGeom>
          <a:solidFill>
            <a:srgbClr val="FF4328"/>
          </a:solidFill>
          <a:ln>
            <a:noFill/>
          </a:ln>
        </p:spPr>
        <p:txBody>
          <a:bodyPr/>
          <a:lstStyle/>
          <a:p>
            <a:endParaRPr lang="en-GB"/>
          </a:p>
        </p:txBody>
      </p:sp>
      <p:sp>
        <p:nvSpPr>
          <p:cNvPr id="54" name="D2"/>
          <p:cNvSpPr txBox="1"/>
          <p:nvPr/>
        </p:nvSpPr>
        <p:spPr>
          <a:xfrm>
            <a:off x="8220000" y="3460000"/>
            <a:ext cx="2833800" cy="60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191F2B"/>
                </a:solidFill>
                <a:latin typeface="+mn-lt"/>
              </a:rPr>
              <a:t>January 2027</a:t>
            </a:r>
          </a:p>
          <a:p>
            <a:pPr algn="l">
              <a:lnSpc>
                <a:spcPct val="105000"/>
              </a:lnSpc>
              <a:spcBef>
                <a:spcPts val="0"/>
              </a:spcBef>
            </a:pPr>
            <a:r>
              <a:rPr lang="en-GB" sz="1400" b="0">
                <a:solidFill>
                  <a:srgbClr val="5A6472"/>
                </a:solidFill>
                <a:latin typeface="+mn-lt"/>
              </a:rPr>
              <a:t>Eligibility decisions confirmed</a:t>
            </a:r>
          </a:p>
        </p:txBody>
      </p:sp>
      <p:sp>
        <p:nvSpPr>
          <p:cNvPr id="55" name="Shape 55"/>
          <p:cNvSpPr/>
          <p:nvPr/>
        </p:nvSpPr>
        <p:spPr>
          <a:xfrm>
            <a:off x="7900000" y="4210000"/>
            <a:ext cx="155000" cy="155000"/>
          </a:xfrm>
          <a:prstGeom prst="rect">
            <a:avLst/>
          </a:prstGeom>
          <a:solidFill>
            <a:srgbClr val="FF4328"/>
          </a:solidFill>
          <a:ln>
            <a:noFill/>
          </a:ln>
        </p:spPr>
        <p:txBody>
          <a:bodyPr/>
          <a:lstStyle/>
          <a:p>
            <a:endParaRPr lang="en-GB"/>
          </a:p>
        </p:txBody>
      </p:sp>
      <p:sp>
        <p:nvSpPr>
          <p:cNvPr id="56" name="D3"/>
          <p:cNvSpPr txBox="1"/>
          <p:nvPr/>
        </p:nvSpPr>
        <p:spPr>
          <a:xfrm>
            <a:off x="8220000" y="4150000"/>
            <a:ext cx="2833800" cy="60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191F2B"/>
                </a:solidFill>
                <a:latin typeface="+mn-lt"/>
              </a:rPr>
              <a:t>April 2027</a:t>
            </a:r>
          </a:p>
          <a:p>
            <a:pPr algn="l">
              <a:lnSpc>
                <a:spcPct val="105000"/>
              </a:lnSpc>
              <a:spcBef>
                <a:spcPts val="0"/>
              </a:spcBef>
            </a:pPr>
            <a:r>
              <a:rPr lang="en-GB" sz="1400" b="0">
                <a:solidFill>
                  <a:srgbClr val="5A6472"/>
                </a:solidFill>
                <a:latin typeface="+mn-lt"/>
              </a:rPr>
              <a:t>RO and FiT exemptions begin</a:t>
            </a:r>
          </a:p>
        </p:txBody>
      </p:sp>
      <p:sp>
        <p:nvSpPr>
          <p:cNvPr id="57" name="Shape 57"/>
          <p:cNvSpPr/>
          <p:nvPr/>
        </p:nvSpPr>
        <p:spPr>
          <a:xfrm>
            <a:off x="7900000" y="4890000"/>
            <a:ext cx="155000" cy="155000"/>
          </a:xfrm>
          <a:prstGeom prst="rect">
            <a:avLst/>
          </a:prstGeom>
          <a:solidFill>
            <a:srgbClr val="FF4328"/>
          </a:solidFill>
          <a:ln>
            <a:noFill/>
          </a:ln>
        </p:spPr>
        <p:txBody>
          <a:bodyPr/>
          <a:lstStyle/>
          <a:p>
            <a:endParaRPr lang="en-GB"/>
          </a:p>
        </p:txBody>
      </p:sp>
      <p:sp>
        <p:nvSpPr>
          <p:cNvPr id="58" name="D4"/>
          <p:cNvSpPr txBox="1"/>
          <p:nvPr/>
        </p:nvSpPr>
        <p:spPr>
          <a:xfrm>
            <a:off x="8220000" y="5480000"/>
            <a:ext cx="2833800" cy="600000"/>
          </a:xfrm>
          <a:prstGeom prst="rect">
            <a:avLst/>
          </a:prstGeom>
          <a:noFill/>
        </p:spPr>
        <p:txBody>
          <a:bodyPr wrap="square" lIns="0" tIns="0" rIns="0" bIns="0" anchor="t">
            <a:normAutofit fontScale="92500"/>
          </a:bodyPr>
          <a:lstStyle/>
          <a:p>
            <a:pPr algn="l">
              <a:lnSpc>
                <a:spcPct val="105000"/>
              </a:lnSpc>
              <a:spcBef>
                <a:spcPts val="0"/>
              </a:spcBef>
            </a:pPr>
            <a:r>
              <a:rPr lang="en-GB" sz="1400" b="1">
                <a:solidFill>
                  <a:srgbClr val="191F2B"/>
                </a:solidFill>
                <a:latin typeface="+mn-lt"/>
              </a:rPr>
              <a:t>2027</a:t>
            </a:r>
          </a:p>
          <a:p>
            <a:pPr algn="l">
              <a:lnSpc>
                <a:spcPct val="105000"/>
              </a:lnSpc>
              <a:spcBef>
                <a:spcPts val="0"/>
              </a:spcBef>
            </a:pPr>
            <a:r>
              <a:rPr lang="en-GB" sz="1400" b="0">
                <a:solidFill>
                  <a:srgbClr val="5A6472"/>
                </a:solidFill>
                <a:latin typeface="+mn-lt"/>
              </a:rPr>
              <a:t>Additional payment made via suppliers</a:t>
            </a:r>
          </a:p>
        </p:txBody>
      </p:sp>
      <p:sp>
        <p:nvSpPr>
          <p:cNvPr id="59" name="Shape 59"/>
          <p:cNvSpPr/>
          <p:nvPr/>
        </p:nvSpPr>
        <p:spPr>
          <a:xfrm>
            <a:off x="7900000" y="5570000"/>
            <a:ext cx="155000" cy="155000"/>
          </a:xfrm>
          <a:prstGeom prst="rect">
            <a:avLst/>
          </a:prstGeom>
          <a:solidFill>
            <a:srgbClr val="FF4328"/>
          </a:solidFill>
          <a:ln>
            <a:noFill/>
          </a:ln>
        </p:spPr>
        <p:txBody>
          <a:bodyPr/>
          <a:lstStyle/>
          <a:p>
            <a:endParaRPr lang="en-GB"/>
          </a:p>
        </p:txBody>
      </p:sp>
      <p:sp>
        <p:nvSpPr>
          <p:cNvPr id="60" name="D5"/>
          <p:cNvSpPr txBox="1"/>
          <p:nvPr/>
        </p:nvSpPr>
        <p:spPr>
          <a:xfrm>
            <a:off x="8220000" y="4847742"/>
            <a:ext cx="2833800" cy="600000"/>
          </a:xfrm>
          <a:prstGeom prst="rect">
            <a:avLst/>
          </a:prstGeom>
          <a:noFill/>
        </p:spPr>
        <p:txBody>
          <a:bodyPr wrap="square" lIns="0" tIns="0" rIns="0" bIns="0" anchor="t">
            <a:normAutofit/>
          </a:bodyPr>
          <a:lstStyle/>
          <a:p>
            <a:pPr algn="l">
              <a:lnSpc>
                <a:spcPct val="105000"/>
              </a:lnSpc>
              <a:spcBef>
                <a:spcPts val="0"/>
              </a:spcBef>
            </a:pPr>
            <a:r>
              <a:rPr lang="en-GB" sz="1400" b="1">
                <a:solidFill>
                  <a:srgbClr val="191F2B"/>
                </a:solidFill>
                <a:latin typeface="+mn-lt"/>
              </a:rPr>
              <a:t>October 2027</a:t>
            </a:r>
          </a:p>
          <a:p>
            <a:pPr algn="l">
              <a:lnSpc>
                <a:spcPct val="105000"/>
              </a:lnSpc>
              <a:spcBef>
                <a:spcPts val="0"/>
              </a:spcBef>
            </a:pPr>
            <a:r>
              <a:rPr lang="en-GB" sz="1400" b="0">
                <a:solidFill>
                  <a:srgbClr val="5A6472"/>
                </a:solidFill>
                <a:latin typeface="+mn-lt"/>
              </a:rPr>
              <a:t>Capacity Market exemption begins</a:t>
            </a:r>
          </a:p>
        </p:txBody>
      </p:sp>
      <p:pic>
        <p:nvPicPr>
          <p:cNvPr id="61" name="BIST Logo"/>
          <p:cNvPicPr>
            <a:picLocks noChangeAspect="1"/>
          </p:cNvPicPr>
          <p:nvPr/>
        </p:nvPicPr>
        <p:blipFill>
          <a:blip r:embed="rId2"/>
          <a:stretch>
            <a:fillRect/>
          </a:stretch>
        </p:blipFill>
        <p:spPr>
          <a:xfrm>
            <a:off x="10187895" y="0"/>
            <a:ext cx="2004105" cy="1293078"/>
          </a:xfrm>
          <a:prstGeom prst="rect">
            <a:avLst/>
          </a:prstGeom>
        </p:spPr>
      </p:pic>
    </p:spTree>
    <p:extLst>
      <p:ext uri="{BB962C8B-B14F-4D97-AF65-F5344CB8AC3E}">
        <p14:creationId xmlns:p14="http://schemas.microsoft.com/office/powerpoint/2010/main" val="37659243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BIST">
      <a:dk1>
        <a:srgbClr val="D92F14"/>
      </a:dk1>
      <a:lt1>
        <a:srgbClr val="FEFFFF"/>
      </a:lt1>
      <a:dk2>
        <a:srgbClr val="FF4228"/>
      </a:dk2>
      <a:lt2>
        <a:srgbClr val="FEFFFF"/>
      </a:lt2>
      <a:accent1>
        <a:srgbClr val="FF4328"/>
      </a:accent1>
      <a:accent2>
        <a:srgbClr val="FF826E"/>
      </a:accent2>
      <a:accent3>
        <a:srgbClr val="0066FF"/>
      </a:accent3>
      <a:accent4>
        <a:srgbClr val="000000"/>
      </a:accent4>
      <a:accent5>
        <a:srgbClr val="191F2B"/>
      </a:accent5>
      <a:accent6>
        <a:srgbClr val="FFF4ED"/>
      </a:accent6>
      <a:hlink>
        <a:srgbClr val="191F2B"/>
      </a:hlink>
      <a:folHlink>
        <a:srgbClr val="191F2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12C315C7-C32B-6A44-81C3-B20D2B714A72}" vid="{ED141967-D743-7A42-9CB6-5627CBDFD9D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Government_x0020_Body xmlns="b413c3fd-5a3b-4239-b985-69032e371c04">DIT</Government_x0020_Body>
    <Date_x0020_Opened xmlns="b413c3fd-5a3b-4239-b985-69032e371c04">2026-08-18T08:47:53+00:00</Date_x0020_Opened>
    <lcf76f155ced4ddcb4097134ff3c332f xmlns="5bcb5f1d-3733-4833-aa85-4728272c6d5d">
      <Terms xmlns="http://schemas.microsoft.com/office/infopath/2007/PartnerControls"/>
    </lcf76f155ced4ddcb4097134ff3c332f>
    <LegacyData xmlns="aaacb922-5235-4a66-b188-303b9b46fbd7" xsi:nil="true"/>
    <TaxCatchAll xmlns="0b2fd339-7acc-4894-9bbf-cb0477b15d5d">
      <Value>1</Value>
    </TaxCatchAll>
    <Descriptor xmlns="0063f72e-ace3-48fb-9c1f-5b513408b31f" xsi:nil="true"/>
    <m975189f4ba442ecbf67d4147307b177 xmlns="0b2fd339-7acc-4894-9bbf-cb0477b15d5d">
      <Terms xmlns="http://schemas.microsoft.com/office/infopath/2007/PartnerControls">
        <TermInfo xmlns="http://schemas.microsoft.com/office/infopath/2007/PartnerControls">
          <TermName xmlns="http://schemas.microsoft.com/office/infopath/2007/PartnerControls">Business Group</TermName>
          <TermId xmlns="http://schemas.microsoft.com/office/infopath/2007/PartnerControls">26fdb3af-2967-4203-9485-8190f803df09</TermId>
        </TermInfo>
      </Terms>
    </m975189f4ba442ecbf67d4147307b177>
    <Security_x0020_Classification xmlns="0063f72e-ace3-48fb-9c1f-5b513408b31f">OFFICIAL</Security_x0020_Classification>
    <Retention_x0020_Label xmlns="a8f60570-4bd3-4f2b-950b-a996de8ab151" xsi:nil="true"/>
    <Date_x0020_Closed xmlns="b413c3fd-5a3b-4239-b985-69032e371c04" xsi:nil="true"/>
    <_dlc_DocId xmlns="0b2fd339-7acc-4894-9bbf-cb0477b15d5d">YKFVKQTYNAPS-1068099729-718977</_dlc_DocId>
    <_dlc_DocIdUrl xmlns="0b2fd339-7acc-4894-9bbf-cb0477b15d5d">
      <Url>https://dbis.sharepoint.com/sites/GISU/_layouts/15/DocIdRedir.aspx?ID=YKFVKQTYNAPS-1068099729-718977</Url>
      <Description>YKFVKQTYNAPS-1068099729-718977</Description>
    </_dlc_DocIdUrl>
  </documentManagement>
</p:properti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24AD3830F4F16543A0FF460495657D15" ma:contentTypeVersion="10" ma:contentTypeDescription="Create a new document." ma:contentTypeScope="" ma:versionID="8af6665057e3b7fec94d1381034f1a6f">
  <xsd:schema xmlns:xsd="http://www.w3.org/2001/XMLSchema" xmlns:xs="http://www.w3.org/2001/XMLSchema" xmlns:p="http://schemas.microsoft.com/office/2006/metadata/properties" xmlns:ns2="0b2fd339-7acc-4894-9bbf-cb0477b15d5d" xmlns:ns3="0063f72e-ace3-48fb-9c1f-5b513408b31f" xmlns:ns4="b413c3fd-5a3b-4239-b985-69032e371c04" xmlns:ns5="a8f60570-4bd3-4f2b-950b-a996de8ab151" xmlns:ns6="aaacb922-5235-4a66-b188-303b9b46fbd7" xmlns:ns7="5bcb5f1d-3733-4833-aa85-4728272c6d5d" targetNamespace="http://schemas.microsoft.com/office/2006/metadata/properties" ma:root="true" ma:fieldsID="2d58545591953f92b52f333d36e77639" ns2:_="" ns3:_="" ns4:_="" ns5:_="" ns6:_="" ns7:_="">
    <xsd:import namespace="0b2fd339-7acc-4894-9bbf-cb0477b15d5d"/>
    <xsd:import namespace="0063f72e-ace3-48fb-9c1f-5b513408b31f"/>
    <xsd:import namespace="b413c3fd-5a3b-4239-b985-69032e371c04"/>
    <xsd:import namespace="a8f60570-4bd3-4f2b-950b-a996de8ab151"/>
    <xsd:import namespace="aaacb922-5235-4a66-b188-303b9b46fbd7"/>
    <xsd:import namespace="5bcb5f1d-3733-4833-aa85-4728272c6d5d"/>
    <xsd:element name="properties">
      <xsd:complexType>
        <xsd:sequence>
          <xsd:element name="documentManagement">
            <xsd:complexType>
              <xsd:all>
                <xsd:element ref="ns2:_dlc_DocId" minOccurs="0"/>
                <xsd:element ref="ns2:_dlc_DocIdUrl" minOccurs="0"/>
                <xsd:element ref="ns2:_dlc_DocIdPersistId" minOccurs="0"/>
                <xsd:element ref="ns3:Security_x0020_Classification" minOccurs="0"/>
                <xsd:element ref="ns3:Descriptor" minOccurs="0"/>
                <xsd:element ref="ns2:m975189f4ba442ecbf67d4147307b177" minOccurs="0"/>
                <xsd:element ref="ns2:TaxCatchAll" minOccurs="0"/>
                <xsd:element ref="ns2:TaxCatchAllLabel" minOccurs="0"/>
                <xsd:element ref="ns4:Government_x0020_Body" minOccurs="0"/>
                <xsd:element ref="ns4:Date_x0020_Opened" minOccurs="0"/>
                <xsd:element ref="ns4:Date_x0020_Closed" minOccurs="0"/>
                <xsd:element ref="ns5:Retention_x0020_Label" minOccurs="0"/>
                <xsd:element ref="ns6:LegacyData" minOccurs="0"/>
                <xsd:element ref="ns7:MediaServiceMetadata" minOccurs="0"/>
                <xsd:element ref="ns7:MediaServiceFastMetadata" minOccurs="0"/>
                <xsd:element ref="ns7:MediaServiceSearchProperties" minOccurs="0"/>
                <xsd:element ref="ns7:MediaServiceDateTaken" minOccurs="0"/>
                <xsd:element ref="ns7:lcf76f155ced4ddcb4097134ff3c332f" minOccurs="0"/>
                <xsd:element ref="ns7:MediaServiceOCR" minOccurs="0"/>
                <xsd:element ref="ns7:MediaServiceGenerationTime" minOccurs="0"/>
                <xsd:element ref="ns7:MediaServiceEventHashCode" minOccurs="0"/>
                <xsd:element ref="ns7: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2fd339-7acc-4894-9bbf-cb0477b15d5d"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m975189f4ba442ecbf67d4147307b177" ma:index="13" nillable="true" ma:taxonomy="true" ma:internalName="m975189f4ba442ecbf67d4147307b177" ma:taxonomyFieldName="Business_x0020_Unit" ma:displayName="Business Unit" ma:default="1;#Business Group|26fdb3af-2967-4203-9485-8190f803df09" ma:fieldId="{6975189f-4ba4-42ec-bf67-d4147307b177}" ma:sspId="07c4ed84-5fe0-43ce-92b1-d76889ed7488" ma:termSetId="6f71e40e-3a2e-4baf-91d9-2069eb354530" ma:anchorId="00000000-0000-0000-0000-000000000000" ma:open="false" ma:isKeyword="false">
      <xsd:complexType>
        <xsd:sequence>
          <xsd:element ref="pc:Terms" minOccurs="0" maxOccurs="1"/>
        </xsd:sequence>
      </xsd:complexType>
    </xsd:element>
    <xsd:element name="TaxCatchAll" ma:index="14" nillable="true" ma:displayName="Taxonomy Catch All Column" ma:hidden="true" ma:list="{7bb9e876-8b40-44d8-ba96-55b101c594bc}" ma:internalName="TaxCatchAll" ma:showField="CatchAllData" ma:web="0b2fd339-7acc-4894-9bbf-cb0477b15d5d">
      <xsd:complexType>
        <xsd:complexContent>
          <xsd:extension base="dms:MultiChoiceLookup">
            <xsd:sequence>
              <xsd:element name="Value" type="dms:Lookup" maxOccurs="unbounded" minOccurs="0" nillable="true"/>
            </xsd:sequence>
          </xsd:extension>
        </xsd:complexContent>
      </xsd:complexType>
    </xsd:element>
    <xsd:element name="TaxCatchAllLabel" ma:index="15" nillable="true" ma:displayName="Taxonomy Catch All Column1" ma:hidden="true" ma:list="{7bb9e876-8b40-44d8-ba96-55b101c594bc}" ma:internalName="TaxCatchAllLabel" ma:readOnly="true" ma:showField="CatchAllDataLabel" ma:web="0b2fd339-7acc-4894-9bbf-cb0477b15d5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063f72e-ace3-48fb-9c1f-5b513408b31f" elementFormDefault="qualified">
    <xsd:import namespace="http://schemas.microsoft.com/office/2006/documentManagement/types"/>
    <xsd:import namespace="http://schemas.microsoft.com/office/infopath/2007/PartnerControls"/>
    <xsd:element name="Security_x0020_Classification" ma:index="11" nillable="true" ma:displayName="Security Classification" ma:default="OFFICIAL" ma:format="Dropdown" ma:indexed="true" ma:internalName="Security_x0020_Classification">
      <xsd:simpleType>
        <xsd:restriction base="dms:Choice">
          <xsd:enumeration value="OFFICIAL"/>
          <xsd:enumeration value="OFFICIAL - SENSITIVE"/>
        </xsd:restriction>
      </xsd:simpleType>
    </xsd:element>
    <xsd:element name="Descriptor" ma:index="12" nillable="true" ma:displayName="Descriptor" ma:default="" ma:format="Dropdown" ma:indexed="true" ma:internalName="Descriptor">
      <xsd:simpleType>
        <xsd:restriction base="dms:Choice">
          <xsd:enumeration value="COMMERCIAL"/>
          <xsd:enumeration value="PERSONAL"/>
          <xsd:enumeration value="LOCSEN"/>
        </xsd:restriction>
      </xsd:simpleType>
    </xsd:element>
  </xsd:schema>
  <xsd:schema xmlns:xsd="http://www.w3.org/2001/XMLSchema" xmlns:xs="http://www.w3.org/2001/XMLSchema" xmlns:dms="http://schemas.microsoft.com/office/2006/documentManagement/types" xmlns:pc="http://schemas.microsoft.com/office/infopath/2007/PartnerControls" targetNamespace="b413c3fd-5a3b-4239-b985-69032e371c04" elementFormDefault="qualified">
    <xsd:import namespace="http://schemas.microsoft.com/office/2006/documentManagement/types"/>
    <xsd:import namespace="http://schemas.microsoft.com/office/infopath/2007/PartnerControls"/>
    <xsd:element name="Government_x0020_Body" ma:index="17" nillable="true" ma:displayName="Government Body" ma:default="DIT" ma:internalName="Government_x0020_Body">
      <xsd:simpleType>
        <xsd:restriction base="dms:Text">
          <xsd:maxLength value="255"/>
        </xsd:restriction>
      </xsd:simpleType>
    </xsd:element>
    <xsd:element name="Date_x0020_Opened" ma:index="18" nillable="true" ma:displayName="Date Opened" ma:default="[Today]" ma:format="DateOnly" ma:internalName="Date_x0020_Opened">
      <xsd:simpleType>
        <xsd:restriction base="dms:DateTime"/>
      </xsd:simpleType>
    </xsd:element>
    <xsd:element name="Date_x0020_Closed" ma:index="19" nillable="true" ma:displayName="Date Closed" ma:format="DateOnly" ma:internalName="Date_x0020_Closed">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a8f60570-4bd3-4f2b-950b-a996de8ab151" elementFormDefault="qualified">
    <xsd:import namespace="http://schemas.microsoft.com/office/2006/documentManagement/types"/>
    <xsd:import namespace="http://schemas.microsoft.com/office/infopath/2007/PartnerControls"/>
    <xsd:element name="Retention_x0020_Label" ma:index="20" nillable="true" ma:displayName="Retention Label" ma:internalName="Retention_x0020_Label">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aacb922-5235-4a66-b188-303b9b46fbd7" elementFormDefault="qualified">
    <xsd:import namespace="http://schemas.microsoft.com/office/2006/documentManagement/types"/>
    <xsd:import namespace="http://schemas.microsoft.com/office/infopath/2007/PartnerControls"/>
    <xsd:element name="LegacyData" ma:index="21" nillable="true" ma:displayName="Legacy Data" ma:internalName="LegacyData">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bcb5f1d-3733-4833-aa85-4728272c6d5d" elementFormDefault="qualified">
    <xsd:import namespace="http://schemas.microsoft.com/office/2006/documentManagement/types"/>
    <xsd:import namespace="http://schemas.microsoft.com/office/infopath/2007/PartnerControls"/>
    <xsd:element name="MediaServiceMetadata" ma:index="22" nillable="true" ma:displayName="MediaServiceMetadata" ma:hidden="true" ma:internalName="MediaServiceMetadata" ma:readOnly="true">
      <xsd:simpleType>
        <xsd:restriction base="dms:Note"/>
      </xsd:simpleType>
    </xsd:element>
    <xsd:element name="MediaServiceFastMetadata" ma:index="23" nillable="true" ma:displayName="MediaServiceFastMetadata" ma:hidden="true" ma:internalName="MediaServiceFastMetadata" ma:readOnly="true">
      <xsd:simpleType>
        <xsd:restriction base="dms:Note"/>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DateTaken" ma:index="25" nillable="true" ma:displayName="MediaServiceDateTaken" ma:hidden="true" ma:indexed="true" ma:internalName="MediaServiceDateTaken" ma:readOnly="true">
      <xsd:simpleType>
        <xsd:restriction base="dms:Text"/>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07c4ed84-5fe0-43ce-92b1-d76889ed7488" ma:termSetId="09814cd3-568e-fe90-9814-8d621ff8fb84" ma:anchorId="fba54fb3-c3e1-fe81-a776-ca4b69148c4d" ma:open="true" ma:isKeyword="false">
      <xsd:complexType>
        <xsd:sequence>
          <xsd:element ref="pc:Terms" minOccurs="0" maxOccurs="1"/>
        </xsd:sequence>
      </xsd:complexType>
    </xsd:element>
    <xsd:element name="MediaServiceOCR" ma:index="28" nillable="true" ma:displayName="Extracted Text" ma:internalName="MediaServiceOCR" ma:readOnly="true">
      <xsd:simpleType>
        <xsd:restriction base="dms:Note">
          <xsd:maxLength value="255"/>
        </xsd:restriction>
      </xsd:simpleType>
    </xsd:element>
    <xsd:element name="MediaServiceGenerationTime" ma:index="29" nillable="true" ma:displayName="MediaServiceGenerationTime" ma:hidden="true" ma:internalName="MediaServiceGenerationTime" ma:readOnly="true">
      <xsd:simpleType>
        <xsd:restriction base="dms:Text"/>
      </xsd:simpleType>
    </xsd:element>
    <xsd:element name="MediaServiceEventHashCode" ma:index="30" nillable="true" ma:displayName="MediaServiceEventHashCode" ma:hidden="true" ma:internalName="MediaServiceEventHashCode" ma:readOnly="true">
      <xsd:simpleType>
        <xsd:restriction base="dms:Text"/>
      </xsd:simpleType>
    </xsd:element>
    <xsd:element name="MediaLengthInSeconds" ma:index="31"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98E1825-6A5C-427B-AB08-3DF516062B0D}">
  <ds:schemaRefs>
    <ds:schemaRef ds:uri="0063f72e-ace3-48fb-9c1f-5b513408b31f"/>
    <ds:schemaRef ds:uri="0b2fd339-7acc-4894-9bbf-cb0477b15d5d"/>
    <ds:schemaRef ds:uri="5bcb5f1d-3733-4833-aa85-4728272c6d5d"/>
    <ds:schemaRef ds:uri="a8f60570-4bd3-4f2b-950b-a996de8ab151"/>
    <ds:schemaRef ds:uri="aaacb922-5235-4a66-b188-303b9b46fbd7"/>
    <ds:schemaRef ds:uri="b413c3fd-5a3b-4239-b985-69032e371c0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154415A0-0A58-446A-BF76-A361EA5DB9DE}">
  <ds:schemaRefs>
    <ds:schemaRef ds:uri="http://schemas.microsoft.com/sharepoint/events"/>
  </ds:schemaRefs>
</ds:datastoreItem>
</file>

<file path=customXml/itemProps3.xml><?xml version="1.0" encoding="utf-8"?>
<ds:datastoreItem xmlns:ds="http://schemas.openxmlformats.org/officeDocument/2006/customXml" ds:itemID="{B0EA95A6-7D8A-4A9C-9BC8-2322313EF7DE}">
  <ds:schemaRefs>
    <ds:schemaRef ds:uri="http://schemas.microsoft.com/sharepoint/v3/contenttype/forms"/>
  </ds:schemaRefs>
</ds:datastoreItem>
</file>

<file path=customXml/itemProps4.xml><?xml version="1.0" encoding="utf-8"?>
<ds:datastoreItem xmlns:ds="http://schemas.openxmlformats.org/officeDocument/2006/customXml" ds:itemID="{98DF0D89-090C-4B30-A1EA-6BD151A84355}">
  <ds:schemaRefs>
    <ds:schemaRef ds:uri="0063f72e-ace3-48fb-9c1f-5b513408b31f"/>
    <ds:schemaRef ds:uri="0b2fd339-7acc-4894-9bbf-cb0477b15d5d"/>
    <ds:schemaRef ds:uri="5bcb5f1d-3733-4833-aa85-4728272c6d5d"/>
    <ds:schemaRef ds:uri="a8f60570-4bd3-4f2b-950b-a996de8ab151"/>
    <ds:schemaRef ds:uri="aaacb922-5235-4a66-b188-303b9b46fbd7"/>
    <ds:schemaRef ds:uri="b413c3fd-5a3b-4239-b985-69032e371c0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deb7b28b-6852-4761-8545-22cc044ea091}" enabled="1" method="Standard" siteId="{8fa217ec-33aa-46fb-ad96-dfe68006bb86}" removed="0"/>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30</Slides>
  <Notes>5</Notes>
  <HiddenSlides>0</HiddenSlides>
  <ScaleCrop>false</ScaleCrop>
  <HeadingPairs>
    <vt:vector size="4" baseType="variant">
      <vt:variant>
        <vt:lpstr>Theme</vt:lpstr>
      </vt:variant>
      <vt:variant>
        <vt:i4>2</vt:i4>
      </vt:variant>
      <vt:variant>
        <vt:lpstr>Slide Titles</vt:lpstr>
      </vt:variant>
      <vt:variant>
        <vt:i4>30</vt:i4>
      </vt:variant>
    </vt:vector>
  </HeadingPairs>
  <TitlesOfParts>
    <vt:vector size="32" baseType="lpstr">
      <vt:lpstr>Office Theme</vt:lpstr>
      <vt:lpstr>1_Office Theme</vt:lpstr>
      <vt:lpstr>British Industrial Competitiveness Scheme (BICS)</vt:lpstr>
      <vt:lpstr>LINES TO TAKE, LINKS AND FAQS</vt:lpstr>
      <vt:lpstr>PowerPoint Presentation</vt:lpstr>
      <vt:lpstr>PowerPoint Presentation</vt:lpstr>
      <vt:lpstr>READY-MADE COPY TO SHARE</vt:lpstr>
      <vt:lpstr>British Industrial Competitiveness Scheme (BICS)</vt:lpstr>
      <vt:lpstr>AGENDA</vt:lpstr>
      <vt:lpstr>What is BICS? </vt:lpstr>
      <vt:lpstr>WHAT IS BICS?</vt:lpstr>
      <vt:lpstr>Eligibility</vt:lpstr>
      <vt:lpstr>WHO CAN APPLY</vt:lpstr>
      <vt:lpstr>CRITERIA 1 AND 2 IN DETAIL</vt:lpstr>
      <vt:lpstr>CRITERIA 3 AND 4, AND OTHER SCHEMES</vt:lpstr>
      <vt:lpstr>Level of relief</vt:lpstr>
      <vt:lpstr>HOW RELIEF IS CALCULATED</vt:lpstr>
      <vt:lpstr>STEP 1 AND 2: DEFINING YOUR SITE AND TOTAL GRID ELECTRICITY</vt:lpstr>
      <vt:lpstr>STEP 3: ELIGIBLE ACTIVITY - WHICH ACTIVITIES COUNT</vt:lpstr>
      <vt:lpstr>STEP 4: CALCULATE PRO-RATING LEVEL</vt:lpstr>
      <vt:lpstr>SHARED METERS AND SPECIAL CASES</vt:lpstr>
      <vt:lpstr>How to apply</vt:lpstr>
      <vt:lpstr>HOW TO APPLY</vt:lpstr>
      <vt:lpstr>EVIDENCE: BUSINESS, SITE AND ELECTRICITY</vt:lpstr>
      <vt:lpstr>EVIDENCE: PRODUCTION AND DECLARATIONS</vt:lpstr>
      <vt:lpstr>After you apply</vt:lpstr>
      <vt:lpstr>AFTER YOU APPLY: DECISION AND VALIDITY</vt:lpstr>
      <vt:lpstr>Ongoing responsibilities</vt:lpstr>
      <vt:lpstr>YOUR ONGOING RESPONSIBILITIES</vt:lpstr>
      <vt:lpstr>Next steps</vt:lpstr>
      <vt:lpstr>WHAT TO DO NEXT</vt:lpstr>
      <vt:lpstr>WHERE TO GO AND WHO TO ASK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Marcus LYNN (DBT)</dc:creator>
  <cp:revision>1</cp:revision>
  <dcterms:created xsi:type="dcterms:W3CDTF">2026-08-18T08:41:44Z</dcterms:created>
  <dcterms:modified xsi:type="dcterms:W3CDTF">2026-08-19T13:44:41Z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0x01010024AD3830F4F16543A0FF460495657D15</vt:lpwstr>
  </property>
  <property fmtid="{D5CDD505-2E9C-101B-9397-08002B2CF9AE}" pid="3" name="Business Unit">
    <vt:lpwstr>1;#Business Group|26fdb3af-2967-4203-9485-8190f803df09</vt:lpwstr>
  </property>
  <property fmtid="{D5CDD505-2E9C-101B-9397-08002B2CF9AE}" pid="4" name="_dlc_DocIdItemGuid">
    <vt:lpwstr>5ae0d88d-6b62-4243-a670-14e28be95182</vt:lpwstr>
  </property>
  <property fmtid="{D5CDD505-2E9C-101B-9397-08002B2CF9AE}" pid="5" name="MediaServiceImageTags">
    <vt:lpwstr/>
  </property>
  <property fmtid="{D5CDD505-2E9C-101B-9397-08002B2CF9AE}" pid="6" name="Business_x0020_Unit">
    <vt:lpwstr>1;#Business Group|26fdb3af-2967-4203-9485-8190f803df09</vt:lpwstr>
  </property>
</Properties>
</file>